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7" r:id="rId2"/>
    <p:sldId id="261" r:id="rId3"/>
    <p:sldId id="262" r:id="rId4"/>
    <p:sldId id="263" r:id="rId5"/>
    <p:sldId id="259" r:id="rId6"/>
    <p:sldId id="264" r:id="rId7"/>
    <p:sldId id="275" r:id="rId8"/>
    <p:sldId id="277" r:id="rId9"/>
    <p:sldId id="268" r:id="rId10"/>
    <p:sldId id="278" r:id="rId11"/>
    <p:sldId id="280" r:id="rId12"/>
    <p:sldId id="281" r:id="rId13"/>
    <p:sldId id="282" r:id="rId14"/>
    <p:sldId id="283" r:id="rId15"/>
    <p:sldId id="279" r:id="rId16"/>
    <p:sldId id="289" r:id="rId17"/>
    <p:sldId id="285" r:id="rId18"/>
    <p:sldId id="286" r:id="rId19"/>
    <p:sldId id="284" r:id="rId20"/>
    <p:sldId id="288" r:id="rId2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71" autoAdjust="0"/>
    <p:restoredTop sz="94660"/>
  </p:normalViewPr>
  <p:slideViewPr>
    <p:cSldViewPr>
      <p:cViewPr>
        <p:scale>
          <a:sx n="73" d="100"/>
          <a:sy n="73" d="100"/>
        </p:scale>
        <p:origin x="-2952" y="-9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53B26841-59F8-447D-B597-46E01DBCEA38}" type="datetimeFigureOut">
              <a:rPr lang="en-GB" smtClean="0"/>
              <a:pPr/>
              <a:t>25/09/2017</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5D7BA08C-9D0F-48A0-AB95-21B63A7CACD1}" type="slidenum">
              <a:rPr lang="en-GB" smtClean="0"/>
              <a:pPr/>
              <a:t>‹#›</a:t>
            </a:fld>
            <a:endParaRPr lang="en-GB"/>
          </a:p>
        </p:txBody>
      </p:sp>
    </p:spTree>
    <p:extLst>
      <p:ext uri="{BB962C8B-B14F-4D97-AF65-F5344CB8AC3E}">
        <p14:creationId xmlns:p14="http://schemas.microsoft.com/office/powerpoint/2010/main" val="2881245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3B0C998-A7FF-4483-ADF3-52985594FB5A}" type="datetimeFigureOut">
              <a:rPr lang="en-GB" smtClean="0"/>
              <a:t>25/09/2017</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CBDC7BE5-A058-4362-A22C-8C5147DB4217}" type="slidenum">
              <a:rPr lang="en-GB" smtClean="0"/>
              <a:t>‹#›</a:t>
            </a:fld>
            <a:endParaRPr lang="en-GB"/>
          </a:p>
        </p:txBody>
      </p:sp>
    </p:spTree>
    <p:extLst>
      <p:ext uri="{BB962C8B-B14F-4D97-AF65-F5344CB8AC3E}">
        <p14:creationId xmlns:p14="http://schemas.microsoft.com/office/powerpoint/2010/main" val="24878171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What do you notice about the background?</a:t>
            </a:r>
            <a:r>
              <a:rPr lang="en-GB" baseline="0" dirty="0" smtClean="0"/>
              <a:t> (Union Flag/Union Jack? – England, Northern Ireland and Scotland) What does it mean to be British?</a:t>
            </a:r>
            <a:endParaRPr lang="en-GB" dirty="0"/>
          </a:p>
        </p:txBody>
      </p:sp>
      <p:sp>
        <p:nvSpPr>
          <p:cNvPr id="4" name="Slide Number Placeholder 3"/>
          <p:cNvSpPr>
            <a:spLocks noGrp="1"/>
          </p:cNvSpPr>
          <p:nvPr>
            <p:ph type="sldNum" sz="quarter" idx="10"/>
          </p:nvPr>
        </p:nvSpPr>
        <p:spPr/>
        <p:txBody>
          <a:bodyPr/>
          <a:lstStyle/>
          <a:p>
            <a:fld id="{CBDC7BE5-A058-4362-A22C-8C5147DB4217}" type="slidenum">
              <a:rPr lang="en-GB" smtClean="0"/>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Be British?</a:t>
            </a:r>
            <a:r>
              <a:rPr lang="en-GB" baseline="0" dirty="0" smtClean="0"/>
              <a:t> What does that mean?</a:t>
            </a:r>
            <a:endParaRPr lang="en-GB" dirty="0"/>
          </a:p>
        </p:txBody>
      </p:sp>
      <p:sp>
        <p:nvSpPr>
          <p:cNvPr id="4" name="Slide Number Placeholder 3"/>
          <p:cNvSpPr>
            <a:spLocks noGrp="1"/>
          </p:cNvSpPr>
          <p:nvPr>
            <p:ph type="sldNum" sz="quarter" idx="10"/>
          </p:nvPr>
        </p:nvSpPr>
        <p:spPr/>
        <p:txBody>
          <a:bodyPr/>
          <a:lstStyle/>
          <a:p>
            <a:fld id="{CBDC7BE5-A058-4362-A22C-8C5147DB4217}" type="slidenum">
              <a:rPr lang="en-GB" smtClean="0"/>
              <a:t>20</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Identity</a:t>
            </a:r>
            <a:r>
              <a:rPr lang="en-GB" baseline="0" dirty="0" smtClean="0"/>
              <a:t> – who we are?</a:t>
            </a:r>
            <a:endParaRPr lang="en-GB" dirty="0"/>
          </a:p>
        </p:txBody>
      </p:sp>
      <p:sp>
        <p:nvSpPr>
          <p:cNvPr id="4" name="Slide Number Placeholder 3"/>
          <p:cNvSpPr>
            <a:spLocks noGrp="1"/>
          </p:cNvSpPr>
          <p:nvPr>
            <p:ph type="sldNum" sz="quarter" idx="10"/>
          </p:nvPr>
        </p:nvSpPr>
        <p:spPr/>
        <p:txBody>
          <a:bodyPr/>
          <a:lstStyle/>
          <a:p>
            <a:fld id="{CBDC7BE5-A058-4362-A22C-8C5147DB4217}" type="slidenum">
              <a:rPr lang="en-GB" smtClean="0"/>
              <a:t>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What do</a:t>
            </a:r>
            <a:r>
              <a:rPr lang="en-GB" baseline="0" dirty="0" smtClean="0"/>
              <a:t> we mean? ‘Personal’ identity? What you look like, your hobbies and interests, your religion, your language, values.  </a:t>
            </a:r>
            <a:endParaRPr lang="en-GB" dirty="0"/>
          </a:p>
        </p:txBody>
      </p:sp>
      <p:sp>
        <p:nvSpPr>
          <p:cNvPr id="4" name="Slide Number Placeholder 3"/>
          <p:cNvSpPr>
            <a:spLocks noGrp="1"/>
          </p:cNvSpPr>
          <p:nvPr>
            <p:ph type="sldNum" sz="quarter" idx="10"/>
          </p:nvPr>
        </p:nvSpPr>
        <p:spPr/>
        <p:txBody>
          <a:bodyPr/>
          <a:lstStyle/>
          <a:p>
            <a:fld id="{CBDC7BE5-A058-4362-A22C-8C5147DB4217}" type="slidenum">
              <a:rPr lang="en-GB" smtClean="0"/>
              <a:t>5</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We also have our school values – you and your teachers and parents chose</a:t>
            </a:r>
            <a:r>
              <a:rPr lang="en-GB" baseline="0" dirty="0" smtClean="0"/>
              <a:t> our values – the things that matter to us as a school. </a:t>
            </a:r>
          </a:p>
          <a:p>
            <a:r>
              <a:rPr lang="en-GB" baseline="0" dirty="0" smtClean="0"/>
              <a:t>Who values or thinks its’ important to be: honest? caring? Lazy? Have fun? Hurtful? Work hard? Resilient? Kind? Rude? Ambitious?</a:t>
            </a:r>
            <a:endParaRPr lang="en-GB" dirty="0"/>
          </a:p>
        </p:txBody>
      </p:sp>
      <p:sp>
        <p:nvSpPr>
          <p:cNvPr id="4" name="Slide Number Placeholder 3"/>
          <p:cNvSpPr>
            <a:spLocks noGrp="1"/>
          </p:cNvSpPr>
          <p:nvPr>
            <p:ph type="sldNum" sz="quarter" idx="10"/>
          </p:nvPr>
        </p:nvSpPr>
        <p:spPr/>
        <p:txBody>
          <a:bodyPr/>
          <a:lstStyle/>
          <a:p>
            <a:fld id="{CBDC7BE5-A058-4362-A22C-8C5147DB4217}" type="slidenum">
              <a:rPr lang="en-GB" smtClean="0"/>
              <a:t>7</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We’ve talked about our personal</a:t>
            </a:r>
            <a:r>
              <a:rPr lang="en-GB" baseline="0" dirty="0" smtClean="0"/>
              <a:t> values and about our school’s values. Can a country have values? What do you think are British values? </a:t>
            </a:r>
            <a:endParaRPr lang="en-GB" dirty="0"/>
          </a:p>
        </p:txBody>
      </p:sp>
      <p:sp>
        <p:nvSpPr>
          <p:cNvPr id="4" name="Slide Number Placeholder 3"/>
          <p:cNvSpPr>
            <a:spLocks noGrp="1"/>
          </p:cNvSpPr>
          <p:nvPr>
            <p:ph type="sldNum" sz="quarter" idx="10"/>
          </p:nvPr>
        </p:nvSpPr>
        <p:spPr/>
        <p:txBody>
          <a:bodyPr/>
          <a:lstStyle/>
          <a:p>
            <a:fld id="{CBDC7BE5-A058-4362-A22C-8C5147DB4217}" type="slidenum">
              <a:rPr lang="en-GB" smtClean="0"/>
              <a:t>8</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Here are the main British</a:t>
            </a:r>
            <a:r>
              <a:rPr lang="en-GB" baseline="0" dirty="0" smtClean="0"/>
              <a:t> values: w</a:t>
            </a:r>
            <a:r>
              <a:rPr lang="en-GB" dirty="0" smtClean="0"/>
              <a:t>e are going to be learning more about British</a:t>
            </a:r>
            <a:r>
              <a:rPr lang="en-GB" baseline="0" dirty="0" smtClean="0"/>
              <a:t> values. </a:t>
            </a:r>
            <a:endParaRPr lang="en-GB" dirty="0"/>
          </a:p>
        </p:txBody>
      </p:sp>
      <p:sp>
        <p:nvSpPr>
          <p:cNvPr id="4" name="Slide Number Placeholder 3"/>
          <p:cNvSpPr>
            <a:spLocks noGrp="1"/>
          </p:cNvSpPr>
          <p:nvPr>
            <p:ph type="sldNum" sz="quarter" idx="10"/>
          </p:nvPr>
        </p:nvSpPr>
        <p:spPr/>
        <p:txBody>
          <a:bodyPr/>
          <a:lstStyle/>
          <a:p>
            <a:fld id="{CBDC7BE5-A058-4362-A22C-8C5147DB4217}" type="slidenum">
              <a:rPr lang="en-GB" smtClean="0"/>
              <a:t>9</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Do we have democracy in school? School Council</a:t>
            </a:r>
            <a:r>
              <a:rPr lang="en-GB" baseline="0" dirty="0" smtClean="0"/>
              <a:t> etc </a:t>
            </a:r>
            <a:endParaRPr lang="en-GB" dirty="0"/>
          </a:p>
        </p:txBody>
      </p:sp>
      <p:sp>
        <p:nvSpPr>
          <p:cNvPr id="4" name="Slide Number Placeholder 3"/>
          <p:cNvSpPr>
            <a:spLocks noGrp="1"/>
          </p:cNvSpPr>
          <p:nvPr>
            <p:ph type="sldNum" sz="quarter" idx="10"/>
          </p:nvPr>
        </p:nvSpPr>
        <p:spPr/>
        <p:txBody>
          <a:bodyPr/>
          <a:lstStyle/>
          <a:p>
            <a:fld id="{CBDC7BE5-A058-4362-A22C-8C5147DB4217}" type="slidenum">
              <a:rPr lang="en-GB" smtClean="0"/>
              <a:t>10</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Six major world</a:t>
            </a:r>
            <a:r>
              <a:rPr lang="en-GB" baseline="0" dirty="0" smtClean="0"/>
              <a:t> religions: Christianity, Buddhism, Hinduism, Islam, Judaism, Sikhism. Many other beliefs as well: Scientology, Secularism, Taoism, Atheism, Agnosticism. </a:t>
            </a:r>
            <a:endParaRPr lang="en-GB" dirty="0"/>
          </a:p>
        </p:txBody>
      </p:sp>
      <p:sp>
        <p:nvSpPr>
          <p:cNvPr id="4" name="Slide Number Placeholder 3"/>
          <p:cNvSpPr>
            <a:spLocks noGrp="1"/>
          </p:cNvSpPr>
          <p:nvPr>
            <p:ph type="sldNum" sz="quarter" idx="10"/>
          </p:nvPr>
        </p:nvSpPr>
        <p:spPr/>
        <p:txBody>
          <a:bodyPr/>
          <a:lstStyle/>
          <a:p>
            <a:fld id="{CBDC7BE5-A058-4362-A22C-8C5147DB4217}" type="slidenum">
              <a:rPr lang="en-GB" smtClean="0"/>
              <a:t>14</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You will be talking about each of these</a:t>
            </a:r>
            <a:r>
              <a:rPr lang="en-GB" baseline="0" dirty="0" smtClean="0"/>
              <a:t> in more detail with your teachers and perhaps you can look for examples in your everyday life. </a:t>
            </a:r>
            <a:endParaRPr lang="en-GB" dirty="0"/>
          </a:p>
        </p:txBody>
      </p:sp>
      <p:sp>
        <p:nvSpPr>
          <p:cNvPr id="4" name="Slide Number Placeholder 3"/>
          <p:cNvSpPr>
            <a:spLocks noGrp="1"/>
          </p:cNvSpPr>
          <p:nvPr>
            <p:ph type="sldNum" sz="quarter" idx="10"/>
          </p:nvPr>
        </p:nvSpPr>
        <p:spPr/>
        <p:txBody>
          <a:bodyPr/>
          <a:lstStyle/>
          <a:p>
            <a:fld id="{CBDC7BE5-A058-4362-A22C-8C5147DB4217}" type="slidenum">
              <a:rPr lang="en-GB" smtClean="0"/>
              <a:t>15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02F715C-0B50-4C1E-B88D-841440559C15}" type="datetimeFigureOut">
              <a:rPr lang="en-GB" smtClean="0"/>
              <a:pPr/>
              <a:t>25/09/2017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E65A6B-147E-48EE-A043-48702E6A609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2F715C-0B50-4C1E-B88D-841440559C15}" type="datetimeFigureOut">
              <a:rPr lang="en-GB" smtClean="0"/>
              <a:pPr/>
              <a:t>25/09/2017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E65A6B-147E-48EE-A043-48702E6A609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2F715C-0B50-4C1E-B88D-841440559C15}" type="datetimeFigureOut">
              <a:rPr lang="en-GB" smtClean="0"/>
              <a:pPr/>
              <a:t>25/09/2017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E65A6B-147E-48EE-A043-48702E6A609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2F715C-0B50-4C1E-B88D-841440559C15}" type="datetimeFigureOut">
              <a:rPr lang="en-GB" smtClean="0"/>
              <a:pPr/>
              <a:t>25/09/2017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E65A6B-147E-48EE-A043-48702E6A609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2F715C-0B50-4C1E-B88D-841440559C15}" type="datetimeFigureOut">
              <a:rPr lang="en-GB" smtClean="0"/>
              <a:pPr/>
              <a:t>25/09/2017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2E65A6B-147E-48EE-A043-48702E6A609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02F715C-0B50-4C1E-B88D-841440559C15}" type="datetimeFigureOut">
              <a:rPr lang="en-GB" smtClean="0"/>
              <a:pPr/>
              <a:t>25/09/2017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E65A6B-147E-48EE-A043-48702E6A609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02F715C-0B50-4C1E-B88D-841440559C15}" type="datetimeFigureOut">
              <a:rPr lang="en-GB" smtClean="0"/>
              <a:pPr/>
              <a:t>25/09/2017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2E65A6B-147E-48EE-A043-48702E6A609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02F715C-0B50-4C1E-B88D-841440559C15}" type="datetimeFigureOut">
              <a:rPr lang="en-GB" smtClean="0"/>
              <a:pPr/>
              <a:t>25/09/2017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2E65A6B-147E-48EE-A043-48702E6A609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2F715C-0B50-4C1E-B88D-841440559C15}" type="datetimeFigureOut">
              <a:rPr lang="en-GB" smtClean="0"/>
              <a:pPr/>
              <a:t>25/09/2017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2E65A6B-147E-48EE-A043-48702E6A609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2F715C-0B50-4C1E-B88D-841440559C15}" type="datetimeFigureOut">
              <a:rPr lang="en-GB" smtClean="0"/>
              <a:pPr/>
              <a:t>25/09/2017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E65A6B-147E-48EE-A043-48702E6A609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2F715C-0B50-4C1E-B88D-841440559C15}" type="datetimeFigureOut">
              <a:rPr lang="en-GB" smtClean="0"/>
              <a:pPr/>
              <a:t>25/09/2017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2E65A6B-147E-48EE-A043-48702E6A609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2F715C-0B50-4C1E-B88D-841440559C15}" type="datetimeFigureOut">
              <a:rPr lang="en-GB" smtClean="0"/>
              <a:pPr/>
              <a:t>25/09/2017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E65A6B-147E-48EE-A043-48702E6A609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staff\Desktop\UJ.jpg"/>
          <p:cNvPicPr>
            <a:picLocks noChangeAspect="1" noChangeArrowheads="1"/>
          </p:cNvPicPr>
          <p:nvPr/>
        </p:nvPicPr>
        <p:blipFill>
          <a:blip r:embed="rId3" cstate="print">
            <a:lum bright="63000" contrast="-32000"/>
          </a:blip>
          <a:stretch>
            <a:fillRect/>
          </a:stretch>
        </p:blipFill>
        <p:spPr bwMode="auto">
          <a:xfrm>
            <a:off x="-468560" y="-675456"/>
            <a:ext cx="9937104" cy="7992888"/>
          </a:xfrm>
          <a:prstGeom prst="rect">
            <a:avLst/>
          </a:prstGeom>
          <a:noFill/>
          <a:ln>
            <a:noFill/>
          </a:ln>
        </p:spPr>
      </p:pic>
      <p:pic>
        <p:nvPicPr>
          <p:cNvPr id="4" name="Content Placeholder 3" descr="http://www.ukimmigrationbarristers.com/blog/wp-content/uploads/2013/03/keep-calm-british.jpg"/>
          <p:cNvPicPr>
            <a:picLocks noGrp="1"/>
          </p:cNvPicPr>
          <p:nvPr>
            <p:ph idx="1"/>
          </p:nvPr>
        </p:nvPicPr>
        <p:blipFill>
          <a:blip r:embed="rId4" cstate="print"/>
          <a:srcRect/>
          <a:stretch>
            <a:fillRect/>
          </a:stretch>
        </p:blipFill>
        <p:spPr bwMode="auto">
          <a:xfrm>
            <a:off x="2051720" y="908720"/>
            <a:ext cx="4680520" cy="50405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staff\Desktop\UJ.jpg"/>
          <p:cNvPicPr>
            <a:picLocks noChangeAspect="1" noChangeArrowheads="1"/>
          </p:cNvPicPr>
          <p:nvPr/>
        </p:nvPicPr>
        <p:blipFill>
          <a:blip r:embed="rId3" cstate="print">
            <a:lum bright="63000" contrast="-32000"/>
          </a:blip>
          <a:stretch>
            <a:fillRect/>
          </a:stretch>
        </p:blipFill>
        <p:spPr bwMode="auto">
          <a:xfrm>
            <a:off x="-468560" y="-459432"/>
            <a:ext cx="9937104" cy="7992888"/>
          </a:xfrm>
          <a:prstGeom prst="rect">
            <a:avLst/>
          </a:prstGeom>
          <a:noFill/>
          <a:ln>
            <a:noFill/>
          </a:ln>
        </p:spPr>
      </p:pic>
      <p:sp>
        <p:nvSpPr>
          <p:cNvPr id="2" name="Title 1"/>
          <p:cNvSpPr>
            <a:spLocks noGrp="1"/>
          </p:cNvSpPr>
          <p:nvPr>
            <p:ph type="title"/>
          </p:nvPr>
        </p:nvSpPr>
        <p:spPr>
          <a:xfrm>
            <a:off x="395536" y="0"/>
            <a:ext cx="8229600" cy="1143000"/>
          </a:xfrm>
        </p:spPr>
        <p:txBody>
          <a:bodyPr>
            <a:normAutofit fontScale="90000"/>
          </a:bodyPr>
          <a:lstStyle/>
          <a:p>
            <a:r>
              <a:rPr lang="en-GB" dirty="0" smtClean="0">
                <a:latin typeface="Comic Sans MS" pitchFamily="66" charset="0"/>
              </a:rPr>
              <a:t>We are going to be learning about British values </a:t>
            </a:r>
            <a:endParaRPr lang="en-GB" dirty="0">
              <a:latin typeface="Comic Sans MS" pitchFamily="66" charset="0"/>
            </a:endParaRPr>
          </a:p>
        </p:txBody>
      </p:sp>
      <p:sp>
        <p:nvSpPr>
          <p:cNvPr id="3" name="Content Placeholder 2"/>
          <p:cNvSpPr>
            <a:spLocks noGrp="1"/>
          </p:cNvSpPr>
          <p:nvPr>
            <p:ph idx="1"/>
          </p:nvPr>
        </p:nvSpPr>
        <p:spPr>
          <a:xfrm>
            <a:off x="467544" y="1196752"/>
            <a:ext cx="8676456" cy="5661248"/>
          </a:xfrm>
        </p:spPr>
        <p:txBody>
          <a:bodyPr>
            <a:normAutofit fontScale="92500" lnSpcReduction="20000"/>
          </a:bodyPr>
          <a:lstStyle/>
          <a:p>
            <a:r>
              <a:rPr lang="en-GB" sz="5200" b="1" dirty="0" smtClean="0">
                <a:latin typeface="Comic Sans MS" pitchFamily="66" charset="0"/>
              </a:rPr>
              <a:t>Democracy</a:t>
            </a:r>
          </a:p>
          <a:p>
            <a:pPr marL="0" indent="0">
              <a:buNone/>
            </a:pPr>
            <a:r>
              <a:rPr lang="en-GB" sz="4800" dirty="0" smtClean="0">
                <a:latin typeface="Comic Sans MS" pitchFamily="66" charset="0"/>
              </a:rPr>
              <a:t>Britain is a democracy – this means that the people in Britain vote for the people who make the laws and decide how the country is run. If we didn’t have a democracy, just one person might be able to make all the laws and that would not be fair.</a:t>
            </a:r>
          </a:p>
          <a:p>
            <a:pPr>
              <a:buNone/>
            </a:pPr>
            <a:endParaRPr lang="en-GB" sz="40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staff\Desktop\UJ.jpg"/>
          <p:cNvPicPr>
            <a:picLocks noChangeAspect="1" noChangeArrowheads="1"/>
          </p:cNvPicPr>
          <p:nvPr/>
        </p:nvPicPr>
        <p:blipFill>
          <a:blip r:embed="rId2" cstate="print">
            <a:lum bright="63000" contrast="-32000"/>
          </a:blip>
          <a:stretch>
            <a:fillRect/>
          </a:stretch>
        </p:blipFill>
        <p:spPr bwMode="auto">
          <a:xfrm>
            <a:off x="-468560" y="-459432"/>
            <a:ext cx="9937104" cy="7992888"/>
          </a:xfrm>
          <a:prstGeom prst="rect">
            <a:avLst/>
          </a:prstGeom>
          <a:noFill/>
          <a:ln>
            <a:noFill/>
          </a:ln>
        </p:spPr>
      </p:pic>
      <p:sp>
        <p:nvSpPr>
          <p:cNvPr id="2" name="Title 1"/>
          <p:cNvSpPr>
            <a:spLocks noGrp="1"/>
          </p:cNvSpPr>
          <p:nvPr>
            <p:ph type="title"/>
          </p:nvPr>
        </p:nvSpPr>
        <p:spPr>
          <a:xfrm>
            <a:off x="395536" y="0"/>
            <a:ext cx="8229600" cy="1143000"/>
          </a:xfrm>
        </p:spPr>
        <p:txBody>
          <a:bodyPr>
            <a:normAutofit fontScale="90000"/>
          </a:bodyPr>
          <a:lstStyle/>
          <a:p>
            <a:r>
              <a:rPr lang="en-GB" dirty="0" smtClean="0">
                <a:latin typeface="Comic Sans MS" pitchFamily="66" charset="0"/>
              </a:rPr>
              <a:t>We are going to be learning about British values </a:t>
            </a:r>
            <a:endParaRPr lang="en-GB" dirty="0">
              <a:latin typeface="Comic Sans MS" pitchFamily="66" charset="0"/>
            </a:endParaRPr>
          </a:p>
        </p:txBody>
      </p:sp>
      <p:sp>
        <p:nvSpPr>
          <p:cNvPr id="3" name="Content Placeholder 2"/>
          <p:cNvSpPr>
            <a:spLocks noGrp="1"/>
          </p:cNvSpPr>
          <p:nvPr>
            <p:ph idx="1"/>
          </p:nvPr>
        </p:nvSpPr>
        <p:spPr>
          <a:xfrm>
            <a:off x="467544" y="1196752"/>
            <a:ext cx="8676456" cy="5661248"/>
          </a:xfrm>
        </p:spPr>
        <p:txBody>
          <a:bodyPr>
            <a:normAutofit/>
          </a:bodyPr>
          <a:lstStyle/>
          <a:p>
            <a:r>
              <a:rPr lang="en-GB" sz="5200" b="1" dirty="0" smtClean="0">
                <a:latin typeface="Comic Sans MS" pitchFamily="66" charset="0"/>
              </a:rPr>
              <a:t>The rule of the law</a:t>
            </a:r>
          </a:p>
          <a:p>
            <a:pPr marL="0" indent="0">
              <a:buNone/>
            </a:pPr>
            <a:r>
              <a:rPr lang="en-GB" sz="4800" dirty="0" smtClean="0">
                <a:latin typeface="Comic Sans MS" pitchFamily="66" charset="0"/>
              </a:rPr>
              <a:t>In Britain we have a police force who make sure people do not do the wrong thing and break the law – this means that we are safe.</a:t>
            </a:r>
          </a:p>
          <a:p>
            <a:pPr>
              <a:buNone/>
            </a:pPr>
            <a:endParaRPr lang="en-GB" sz="40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staff\Desktop\UJ.jpg"/>
          <p:cNvPicPr>
            <a:picLocks noChangeAspect="1" noChangeArrowheads="1"/>
          </p:cNvPicPr>
          <p:nvPr/>
        </p:nvPicPr>
        <p:blipFill>
          <a:blip r:embed="rId2" cstate="print">
            <a:lum bright="63000" contrast="-32000"/>
          </a:blip>
          <a:stretch>
            <a:fillRect/>
          </a:stretch>
        </p:blipFill>
        <p:spPr bwMode="auto">
          <a:xfrm>
            <a:off x="-468560" y="-459432"/>
            <a:ext cx="9937104" cy="7992888"/>
          </a:xfrm>
          <a:prstGeom prst="rect">
            <a:avLst/>
          </a:prstGeom>
          <a:noFill/>
          <a:ln>
            <a:noFill/>
          </a:ln>
        </p:spPr>
      </p:pic>
      <p:sp>
        <p:nvSpPr>
          <p:cNvPr id="2" name="Title 1"/>
          <p:cNvSpPr>
            <a:spLocks noGrp="1"/>
          </p:cNvSpPr>
          <p:nvPr>
            <p:ph type="title"/>
          </p:nvPr>
        </p:nvSpPr>
        <p:spPr>
          <a:xfrm>
            <a:off x="395536" y="0"/>
            <a:ext cx="8229600" cy="1143000"/>
          </a:xfrm>
        </p:spPr>
        <p:txBody>
          <a:bodyPr>
            <a:normAutofit fontScale="90000"/>
          </a:bodyPr>
          <a:lstStyle/>
          <a:p>
            <a:r>
              <a:rPr lang="en-GB" dirty="0" smtClean="0">
                <a:latin typeface="Comic Sans MS" pitchFamily="66" charset="0"/>
              </a:rPr>
              <a:t>We are going to be learning about British values </a:t>
            </a:r>
            <a:endParaRPr lang="en-GB" dirty="0">
              <a:latin typeface="Comic Sans MS" pitchFamily="66" charset="0"/>
            </a:endParaRPr>
          </a:p>
        </p:txBody>
      </p:sp>
      <p:sp>
        <p:nvSpPr>
          <p:cNvPr id="3" name="Content Placeholder 2"/>
          <p:cNvSpPr>
            <a:spLocks noGrp="1"/>
          </p:cNvSpPr>
          <p:nvPr>
            <p:ph idx="1"/>
          </p:nvPr>
        </p:nvSpPr>
        <p:spPr>
          <a:xfrm>
            <a:off x="467544" y="1196752"/>
            <a:ext cx="8676456" cy="5661248"/>
          </a:xfrm>
        </p:spPr>
        <p:txBody>
          <a:bodyPr>
            <a:normAutofit/>
          </a:bodyPr>
          <a:lstStyle/>
          <a:p>
            <a:r>
              <a:rPr lang="en-GB" sz="5200" b="1" dirty="0" smtClean="0">
                <a:latin typeface="Comic Sans MS" pitchFamily="66" charset="0"/>
              </a:rPr>
              <a:t>Individual Liberty</a:t>
            </a:r>
          </a:p>
          <a:p>
            <a:pPr marL="0" indent="0">
              <a:buNone/>
            </a:pPr>
            <a:r>
              <a:rPr lang="en-GB" sz="4800" dirty="0" smtClean="0">
                <a:latin typeface="Comic Sans MS" pitchFamily="66" charset="0"/>
              </a:rPr>
              <a:t>In Britain, as long as we do not break the law, we can live as we choose to and have our own opinions about things.</a:t>
            </a:r>
          </a:p>
          <a:p>
            <a:pPr>
              <a:buNone/>
            </a:pPr>
            <a:endParaRPr lang="en-GB" sz="40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staff\Desktop\UJ.jpg"/>
          <p:cNvPicPr>
            <a:picLocks noChangeAspect="1" noChangeArrowheads="1"/>
          </p:cNvPicPr>
          <p:nvPr/>
        </p:nvPicPr>
        <p:blipFill>
          <a:blip r:embed="rId2" cstate="print">
            <a:lum bright="63000" contrast="-32000"/>
          </a:blip>
          <a:stretch>
            <a:fillRect/>
          </a:stretch>
        </p:blipFill>
        <p:spPr bwMode="auto">
          <a:xfrm>
            <a:off x="-468560" y="-459432"/>
            <a:ext cx="9937104" cy="7992888"/>
          </a:xfrm>
          <a:prstGeom prst="rect">
            <a:avLst/>
          </a:prstGeom>
          <a:noFill/>
          <a:ln>
            <a:noFill/>
          </a:ln>
        </p:spPr>
      </p:pic>
      <p:sp>
        <p:nvSpPr>
          <p:cNvPr id="2" name="Title 1"/>
          <p:cNvSpPr>
            <a:spLocks noGrp="1"/>
          </p:cNvSpPr>
          <p:nvPr>
            <p:ph type="title"/>
          </p:nvPr>
        </p:nvSpPr>
        <p:spPr>
          <a:xfrm>
            <a:off x="395536" y="0"/>
            <a:ext cx="8229600" cy="1143000"/>
          </a:xfrm>
        </p:spPr>
        <p:txBody>
          <a:bodyPr>
            <a:normAutofit fontScale="90000"/>
          </a:bodyPr>
          <a:lstStyle/>
          <a:p>
            <a:r>
              <a:rPr lang="en-GB" dirty="0" smtClean="0">
                <a:latin typeface="Comic Sans MS" pitchFamily="66" charset="0"/>
              </a:rPr>
              <a:t>We are going to be learning about British values </a:t>
            </a:r>
            <a:endParaRPr lang="en-GB" dirty="0">
              <a:latin typeface="Comic Sans MS" pitchFamily="66" charset="0"/>
            </a:endParaRPr>
          </a:p>
        </p:txBody>
      </p:sp>
      <p:sp>
        <p:nvSpPr>
          <p:cNvPr id="3" name="Content Placeholder 2"/>
          <p:cNvSpPr>
            <a:spLocks noGrp="1"/>
          </p:cNvSpPr>
          <p:nvPr>
            <p:ph idx="1"/>
          </p:nvPr>
        </p:nvSpPr>
        <p:spPr>
          <a:xfrm>
            <a:off x="0" y="1196752"/>
            <a:ext cx="9144000" cy="5661248"/>
          </a:xfrm>
        </p:spPr>
        <p:txBody>
          <a:bodyPr>
            <a:normAutofit/>
          </a:bodyPr>
          <a:lstStyle/>
          <a:p>
            <a:r>
              <a:rPr lang="en-GB" sz="5200" b="1" dirty="0" smtClean="0">
                <a:latin typeface="Comic Sans MS" pitchFamily="66" charset="0"/>
              </a:rPr>
              <a:t>Mutual Respect</a:t>
            </a:r>
          </a:p>
          <a:p>
            <a:pPr marL="0" indent="0">
              <a:buNone/>
            </a:pPr>
            <a:r>
              <a:rPr lang="en-GB" sz="4000" dirty="0" smtClean="0">
                <a:latin typeface="Comic Sans MS" pitchFamily="66" charset="0"/>
              </a:rPr>
              <a:t>We might not always agree with other people, but we try to show respect for their thoughts and feelings.</a:t>
            </a:r>
          </a:p>
          <a:p>
            <a:pPr marL="0" indent="0">
              <a:buNone/>
            </a:pPr>
            <a:r>
              <a:rPr lang="en-GB" sz="4000" dirty="0" smtClean="0">
                <a:latin typeface="Comic Sans MS" pitchFamily="66" charset="0"/>
              </a:rPr>
              <a:t>We can give respect to others and we can expect other people to show us respect.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staff\Desktop\UJ.jpg"/>
          <p:cNvPicPr>
            <a:picLocks noChangeAspect="1" noChangeArrowheads="1"/>
          </p:cNvPicPr>
          <p:nvPr/>
        </p:nvPicPr>
        <p:blipFill>
          <a:blip r:embed="rId3" cstate="print">
            <a:lum bright="63000" contrast="-32000"/>
          </a:blip>
          <a:stretch>
            <a:fillRect/>
          </a:stretch>
        </p:blipFill>
        <p:spPr bwMode="auto">
          <a:xfrm>
            <a:off x="-468560" y="-459432"/>
            <a:ext cx="9937104" cy="7992888"/>
          </a:xfrm>
          <a:prstGeom prst="rect">
            <a:avLst/>
          </a:prstGeom>
          <a:noFill/>
          <a:ln>
            <a:noFill/>
          </a:ln>
        </p:spPr>
      </p:pic>
      <p:sp>
        <p:nvSpPr>
          <p:cNvPr id="2" name="Title 1"/>
          <p:cNvSpPr>
            <a:spLocks noGrp="1"/>
          </p:cNvSpPr>
          <p:nvPr>
            <p:ph type="title"/>
          </p:nvPr>
        </p:nvSpPr>
        <p:spPr>
          <a:xfrm>
            <a:off x="395536" y="0"/>
            <a:ext cx="8229600" cy="1143000"/>
          </a:xfrm>
        </p:spPr>
        <p:txBody>
          <a:bodyPr>
            <a:normAutofit fontScale="90000"/>
          </a:bodyPr>
          <a:lstStyle/>
          <a:p>
            <a:r>
              <a:rPr lang="en-GB" dirty="0" smtClean="0">
                <a:latin typeface="Comic Sans MS" pitchFamily="66" charset="0"/>
              </a:rPr>
              <a:t>We are going to be learning about British values </a:t>
            </a:r>
            <a:endParaRPr lang="en-GB" dirty="0">
              <a:latin typeface="Comic Sans MS" pitchFamily="66" charset="0"/>
            </a:endParaRPr>
          </a:p>
        </p:txBody>
      </p:sp>
      <p:sp>
        <p:nvSpPr>
          <p:cNvPr id="3" name="Content Placeholder 2"/>
          <p:cNvSpPr>
            <a:spLocks noGrp="1"/>
          </p:cNvSpPr>
          <p:nvPr>
            <p:ph idx="1"/>
          </p:nvPr>
        </p:nvSpPr>
        <p:spPr>
          <a:xfrm>
            <a:off x="0" y="1196752"/>
            <a:ext cx="9144000" cy="5661248"/>
          </a:xfrm>
        </p:spPr>
        <p:txBody>
          <a:bodyPr>
            <a:normAutofit/>
          </a:bodyPr>
          <a:lstStyle/>
          <a:p>
            <a:r>
              <a:rPr lang="en-GB" sz="5400" b="1" dirty="0" smtClean="0">
                <a:latin typeface="Comic Sans MS" pitchFamily="66" charset="0"/>
              </a:rPr>
              <a:t>Tolerance of those of different faiths and beliefs</a:t>
            </a:r>
          </a:p>
          <a:p>
            <a:pPr marL="0" indent="0">
              <a:buNone/>
            </a:pPr>
            <a:r>
              <a:rPr lang="en-GB" sz="4000" dirty="0" smtClean="0">
                <a:latin typeface="Comic Sans MS" pitchFamily="66" charset="0"/>
              </a:rPr>
              <a:t>In Britain we accept that other people might have different beliefs than ours and they may believe in different religions.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staff\Desktop\UJ.jpg"/>
          <p:cNvPicPr>
            <a:picLocks noChangeAspect="1" noChangeArrowheads="1"/>
          </p:cNvPicPr>
          <p:nvPr/>
        </p:nvPicPr>
        <p:blipFill>
          <a:blip r:embed="rId3" cstate="print">
            <a:lum bright="63000" contrast="-32000"/>
          </a:blip>
          <a:stretch>
            <a:fillRect/>
          </a:stretch>
        </p:blipFill>
        <p:spPr bwMode="auto">
          <a:xfrm>
            <a:off x="-468560" y="-459432"/>
            <a:ext cx="9937104" cy="7992888"/>
          </a:xfrm>
          <a:prstGeom prst="rect">
            <a:avLst/>
          </a:prstGeom>
          <a:noFill/>
          <a:ln>
            <a:noFill/>
          </a:ln>
        </p:spPr>
      </p:pic>
      <p:sp>
        <p:nvSpPr>
          <p:cNvPr id="2" name="Title 1"/>
          <p:cNvSpPr>
            <a:spLocks noGrp="1"/>
          </p:cNvSpPr>
          <p:nvPr>
            <p:ph type="title"/>
          </p:nvPr>
        </p:nvSpPr>
        <p:spPr>
          <a:xfrm>
            <a:off x="395536" y="0"/>
            <a:ext cx="8229600" cy="1143000"/>
          </a:xfrm>
        </p:spPr>
        <p:txBody>
          <a:bodyPr>
            <a:normAutofit fontScale="90000"/>
          </a:bodyPr>
          <a:lstStyle/>
          <a:p>
            <a:r>
              <a:rPr lang="en-GB" dirty="0" smtClean="0">
                <a:latin typeface="Comic Sans MS" pitchFamily="66" charset="0"/>
              </a:rPr>
              <a:t>Let’s look at that list of </a:t>
            </a:r>
            <a:br>
              <a:rPr lang="en-GB" dirty="0" smtClean="0">
                <a:latin typeface="Comic Sans MS" pitchFamily="66" charset="0"/>
              </a:rPr>
            </a:br>
            <a:r>
              <a:rPr lang="en-GB" b="1" dirty="0" smtClean="0">
                <a:latin typeface="Comic Sans MS" pitchFamily="66" charset="0"/>
              </a:rPr>
              <a:t>British Values </a:t>
            </a:r>
            <a:r>
              <a:rPr lang="en-GB" dirty="0" smtClean="0">
                <a:latin typeface="Comic Sans MS" pitchFamily="66" charset="0"/>
              </a:rPr>
              <a:t>again:</a:t>
            </a:r>
            <a:endParaRPr lang="en-GB" dirty="0">
              <a:latin typeface="Comic Sans MS" pitchFamily="66" charset="0"/>
            </a:endParaRPr>
          </a:p>
        </p:txBody>
      </p:sp>
      <p:sp>
        <p:nvSpPr>
          <p:cNvPr id="3" name="Content Placeholder 2"/>
          <p:cNvSpPr>
            <a:spLocks noGrp="1"/>
          </p:cNvSpPr>
          <p:nvPr>
            <p:ph idx="1"/>
          </p:nvPr>
        </p:nvSpPr>
        <p:spPr>
          <a:xfrm>
            <a:off x="467544" y="1340769"/>
            <a:ext cx="8229600" cy="4248472"/>
          </a:xfrm>
        </p:spPr>
        <p:txBody>
          <a:bodyPr>
            <a:normAutofit/>
          </a:bodyPr>
          <a:lstStyle/>
          <a:p>
            <a:r>
              <a:rPr lang="en-GB" sz="4000" b="1" dirty="0" smtClean="0">
                <a:latin typeface="Comic Sans MS" pitchFamily="66" charset="0"/>
              </a:rPr>
              <a:t>democracy</a:t>
            </a:r>
          </a:p>
          <a:p>
            <a:r>
              <a:rPr lang="en-GB" sz="4000" b="1" dirty="0" smtClean="0">
                <a:latin typeface="Comic Sans MS" pitchFamily="66" charset="0"/>
              </a:rPr>
              <a:t>the rule of law</a:t>
            </a:r>
          </a:p>
          <a:p>
            <a:r>
              <a:rPr lang="en-GB" sz="4000" b="1" dirty="0" smtClean="0">
                <a:latin typeface="Comic Sans MS" pitchFamily="66" charset="0"/>
              </a:rPr>
              <a:t>individual liberty</a:t>
            </a:r>
          </a:p>
          <a:p>
            <a:r>
              <a:rPr lang="en-GB" sz="4000" b="1" dirty="0" smtClean="0">
                <a:latin typeface="Comic Sans MS" pitchFamily="66" charset="0"/>
              </a:rPr>
              <a:t>mutual respect</a:t>
            </a:r>
          </a:p>
          <a:p>
            <a:r>
              <a:rPr lang="en-GB" sz="4000" b="1" dirty="0" smtClean="0">
                <a:latin typeface="Comic Sans MS" pitchFamily="66" charset="0"/>
              </a:rPr>
              <a:t>tolerance of those of different faiths and beliefs</a:t>
            </a:r>
            <a:endParaRPr lang="en-GB" sz="4000" b="1" dirty="0">
              <a:latin typeface="Comic Sans MS" pitchFamily="66" charset="0"/>
            </a:endParaRPr>
          </a:p>
        </p:txBody>
      </p:sp>
      <p:sp>
        <p:nvSpPr>
          <p:cNvPr id="7" name="Title 1"/>
          <p:cNvSpPr txBox="1">
            <a:spLocks/>
          </p:cNvSpPr>
          <p:nvPr/>
        </p:nvSpPr>
        <p:spPr>
          <a:xfrm>
            <a:off x="251520" y="5715000"/>
            <a:ext cx="8229600" cy="1143000"/>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0" i="0" u="none" strike="noStrike" kern="1200" cap="none" spc="0" normalizeH="0" baseline="0" noProof="0" dirty="0" smtClean="0">
                <a:ln>
                  <a:noFill/>
                </a:ln>
                <a:solidFill>
                  <a:schemeClr val="tx1"/>
                </a:solidFill>
                <a:effectLst/>
                <a:uLnTx/>
                <a:uFillTx/>
                <a:latin typeface="Comic Sans MS" pitchFamily="66" charset="0"/>
                <a:ea typeface="+mj-ea"/>
                <a:cs typeface="+mj-cs"/>
              </a:rPr>
              <a:t>Take a moment to think about how lucky we are to</a:t>
            </a:r>
            <a:r>
              <a:rPr kumimoji="0" lang="en-GB" sz="4400" b="0" i="0" u="none" strike="noStrike" kern="1200" cap="none" spc="0" normalizeH="0" noProof="0" dirty="0" smtClean="0">
                <a:ln>
                  <a:noFill/>
                </a:ln>
                <a:solidFill>
                  <a:schemeClr val="tx1"/>
                </a:solidFill>
                <a:effectLst/>
                <a:uLnTx/>
                <a:uFillTx/>
                <a:latin typeface="Comic Sans MS" pitchFamily="66" charset="0"/>
                <a:ea typeface="+mj-ea"/>
                <a:cs typeface="+mj-cs"/>
              </a:rPr>
              <a:t> live in Britain, a country with such strong values.</a:t>
            </a:r>
            <a:endParaRPr kumimoji="0" lang="en-GB" sz="4400" b="0" i="0" u="none" strike="noStrike" kern="1200" cap="none" spc="0" normalizeH="0" baseline="0" noProof="0" dirty="0">
              <a:ln>
                <a:noFill/>
              </a:ln>
              <a:solidFill>
                <a:schemeClr val="tx1"/>
              </a:solidFill>
              <a:effectLst/>
              <a:uLnTx/>
              <a:uFillTx/>
              <a:latin typeface="Comic Sans MS" pitchFamily="66" charset="0"/>
              <a:ea typeface="+mj-ea"/>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2" descr="C:\Users\staff\Desktop\UJ.jpg"/>
          <p:cNvPicPr>
            <a:picLocks noChangeAspect="1" noChangeArrowheads="1"/>
          </p:cNvPicPr>
          <p:nvPr/>
        </p:nvPicPr>
        <p:blipFill>
          <a:blip r:embed="rId2" cstate="print">
            <a:lum bright="63000" contrast="-32000"/>
          </a:blip>
          <a:stretch>
            <a:fillRect/>
          </a:stretch>
        </p:blipFill>
        <p:spPr bwMode="auto">
          <a:xfrm>
            <a:off x="-775417" y="476672"/>
            <a:ext cx="9937104" cy="7992888"/>
          </a:xfrm>
          <a:prstGeom prst="rect">
            <a:avLst/>
          </a:prstGeom>
          <a:noFill/>
          <a:ln>
            <a:noFill/>
          </a:ln>
        </p:spPr>
      </p:pic>
    </p:spTree>
    <p:extLst>
      <p:ext uri="{BB962C8B-B14F-4D97-AF65-F5344CB8AC3E}">
        <p14:creationId xmlns:p14="http://schemas.microsoft.com/office/powerpoint/2010/main" val="3611575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Reflection – Think Carefully ....</a:t>
            </a:r>
            <a:endParaRPr lang="en-GB" dirty="0"/>
          </a:p>
        </p:txBody>
      </p:sp>
      <p:sp>
        <p:nvSpPr>
          <p:cNvPr id="3" name="Content Placeholder 2"/>
          <p:cNvSpPr>
            <a:spLocks noGrp="1"/>
          </p:cNvSpPr>
          <p:nvPr>
            <p:ph idx="1"/>
          </p:nvPr>
        </p:nvSpPr>
        <p:spPr>
          <a:xfrm>
            <a:off x="467544" y="1268760"/>
            <a:ext cx="8219256" cy="4857403"/>
          </a:xfrm>
        </p:spPr>
        <p:txBody>
          <a:bodyPr>
            <a:normAutofit lnSpcReduction="10000"/>
          </a:bodyPr>
          <a:lstStyle/>
          <a:p>
            <a:pPr>
              <a:buNone/>
            </a:pPr>
            <a:r>
              <a:rPr lang="en-GB" dirty="0" smtClean="0"/>
              <a:t>What would it be like if we lived in a country where just one person made all the rules?</a:t>
            </a:r>
          </a:p>
          <a:p>
            <a:pPr>
              <a:buNone/>
            </a:pPr>
            <a:endParaRPr lang="en-GB" dirty="0" smtClean="0"/>
          </a:p>
          <a:p>
            <a:pPr>
              <a:buNone/>
            </a:pPr>
            <a:r>
              <a:rPr lang="en-GB" dirty="0" smtClean="0"/>
              <a:t>What would it be like if there were no police and people could just do anything they wanted? </a:t>
            </a:r>
          </a:p>
          <a:p>
            <a:pPr>
              <a:buNone/>
            </a:pPr>
            <a:endParaRPr lang="en-GB" dirty="0" smtClean="0"/>
          </a:p>
          <a:p>
            <a:pPr>
              <a:buNone/>
            </a:pPr>
            <a:r>
              <a:rPr lang="en-GB" dirty="0" smtClean="0"/>
              <a:t>What would it be like if we couldn’t say what we were thinking- if we weren’t allowed to have an opinion?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Think about.....</a:t>
            </a:r>
            <a:endParaRPr lang="en-GB" dirty="0"/>
          </a:p>
        </p:txBody>
      </p:sp>
      <p:sp>
        <p:nvSpPr>
          <p:cNvPr id="3" name="Content Placeholder 2"/>
          <p:cNvSpPr>
            <a:spLocks noGrp="1"/>
          </p:cNvSpPr>
          <p:nvPr>
            <p:ph idx="1"/>
          </p:nvPr>
        </p:nvSpPr>
        <p:spPr/>
        <p:txBody>
          <a:bodyPr>
            <a:normAutofit/>
          </a:bodyPr>
          <a:lstStyle/>
          <a:p>
            <a:r>
              <a:rPr lang="en-GB" dirty="0" smtClean="0"/>
              <a:t>What would it be like if, every time we didn’t agree with someone else’s point of view, we caused an argument or hit them or swore at them! </a:t>
            </a:r>
          </a:p>
          <a:p>
            <a:endParaRPr lang="en-GB" dirty="0" smtClean="0"/>
          </a:p>
          <a:p>
            <a:r>
              <a:rPr lang="en-GB" dirty="0" smtClean="0"/>
              <a:t>What would it be like if we weren’t willing to accept or be friends with people who didn’t believe exactly the same as we believe?</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1570186"/>
          </a:xfrm>
        </p:spPr>
        <p:txBody>
          <a:bodyPr>
            <a:normAutofit fontScale="90000"/>
          </a:bodyPr>
          <a:lstStyle/>
          <a:p>
            <a:r>
              <a:rPr lang="en-GB" dirty="0" smtClean="0"/>
              <a:t>Please bow heads to help you to reflect on the messages in today’s assembly.  </a:t>
            </a:r>
            <a:endParaRPr lang="en-GB" dirty="0"/>
          </a:p>
        </p:txBody>
      </p:sp>
      <p:sp>
        <p:nvSpPr>
          <p:cNvPr id="3" name="Content Placeholder 2"/>
          <p:cNvSpPr>
            <a:spLocks noGrp="1"/>
          </p:cNvSpPr>
          <p:nvPr>
            <p:ph idx="1"/>
          </p:nvPr>
        </p:nvSpPr>
        <p:spPr>
          <a:xfrm>
            <a:off x="395536" y="1844824"/>
            <a:ext cx="8424936" cy="4608512"/>
          </a:xfrm>
        </p:spPr>
        <p:txBody>
          <a:bodyPr>
            <a:normAutofit fontScale="92500" lnSpcReduction="20000"/>
          </a:bodyPr>
          <a:lstStyle/>
          <a:p>
            <a:pPr>
              <a:buNone/>
            </a:pPr>
            <a:r>
              <a:rPr lang="en-GB" dirty="0" smtClean="0"/>
              <a:t>    Thank you that we are fortunate to live in modern Britain, where everyone has a say in who decides the rules and laws of the country and where we are lucky enough to have a police force to make sure that people stay within the law. Thank you that we have the freedom to say what we think and that we are encouraged to be respectful of each other and put up with each other even when we might have different beliefs including whether or not we believe in the same God or a different God or in something completely different. </a:t>
            </a:r>
          </a:p>
          <a:p>
            <a:pPr>
              <a:buNone/>
            </a:pPr>
            <a:r>
              <a:rPr lang="en-GB" dirty="0" smtClean="0"/>
              <a:t>    Amen </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taff\Desktop\UJ.jpg"/>
          <p:cNvPicPr>
            <a:picLocks noChangeAspect="1" noChangeArrowheads="1"/>
          </p:cNvPicPr>
          <p:nvPr/>
        </p:nvPicPr>
        <p:blipFill>
          <a:blip r:embed="rId2" cstate="print">
            <a:lum bright="63000" contrast="-32000"/>
          </a:blip>
          <a:stretch>
            <a:fillRect/>
          </a:stretch>
        </p:blipFill>
        <p:spPr bwMode="auto">
          <a:xfrm>
            <a:off x="-468560" y="-459432"/>
            <a:ext cx="9937104" cy="7992888"/>
          </a:xfrm>
          <a:prstGeom prst="rect">
            <a:avLst/>
          </a:prstGeom>
          <a:noFill/>
          <a:ln>
            <a:noFill/>
          </a:ln>
        </p:spPr>
      </p:pic>
      <p:sp>
        <p:nvSpPr>
          <p:cNvPr id="6" name="TextBox 5"/>
          <p:cNvSpPr txBox="1"/>
          <p:nvPr/>
        </p:nvSpPr>
        <p:spPr>
          <a:xfrm>
            <a:off x="611560" y="980728"/>
            <a:ext cx="7992888" cy="5016758"/>
          </a:xfrm>
          <a:prstGeom prst="rect">
            <a:avLst/>
          </a:prstGeom>
          <a:noFill/>
        </p:spPr>
        <p:txBody>
          <a:bodyPr wrap="square" rtlCol="0">
            <a:spAutoFit/>
          </a:bodyPr>
          <a:lstStyle/>
          <a:p>
            <a:r>
              <a:rPr lang="en-GB" sz="8000" b="1" dirty="0" smtClean="0">
                <a:latin typeface="Comic Sans MS" pitchFamily="66" charset="0"/>
              </a:rPr>
              <a:t>Let’s play a game of ‘Put your hand up if.....’</a:t>
            </a:r>
            <a:endParaRPr lang="en-GB" sz="8000" b="1" dirty="0">
              <a:latin typeface="Comic Sans MS" pitchFamily="66"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staff\Desktop\UJ.jpg"/>
          <p:cNvPicPr>
            <a:picLocks noChangeAspect="1" noChangeArrowheads="1"/>
          </p:cNvPicPr>
          <p:nvPr/>
        </p:nvPicPr>
        <p:blipFill>
          <a:blip r:embed="rId3" cstate="print">
            <a:lum bright="63000" contrast="-32000"/>
          </a:blip>
          <a:stretch>
            <a:fillRect/>
          </a:stretch>
        </p:blipFill>
        <p:spPr bwMode="auto">
          <a:xfrm>
            <a:off x="31644" y="-39512"/>
            <a:ext cx="8788828" cy="6708871"/>
          </a:xfrm>
          <a:prstGeom prst="rect">
            <a:avLst/>
          </a:prstGeom>
          <a:noFill/>
          <a:ln>
            <a:noFill/>
          </a:ln>
        </p:spPr>
      </p:pic>
      <p:pic>
        <p:nvPicPr>
          <p:cNvPr id="4" name="Content Placeholder 3" descr="http://www.ukimmigrationbarristers.com/blog/wp-content/uploads/2013/03/keep-calm-british.jpg"/>
          <p:cNvPicPr>
            <a:picLocks noGrp="1"/>
          </p:cNvPicPr>
          <p:nvPr>
            <p:ph idx="1"/>
          </p:nvPr>
        </p:nvPicPr>
        <p:blipFill>
          <a:blip r:embed="rId4" cstate="print"/>
          <a:srcRect/>
          <a:stretch>
            <a:fillRect/>
          </a:stretch>
        </p:blipFill>
        <p:spPr bwMode="auto">
          <a:xfrm>
            <a:off x="2267744" y="260648"/>
            <a:ext cx="4680520" cy="50405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taff\Desktop\UJ.jpg"/>
          <p:cNvPicPr>
            <a:picLocks noChangeAspect="1" noChangeArrowheads="1"/>
          </p:cNvPicPr>
          <p:nvPr/>
        </p:nvPicPr>
        <p:blipFill>
          <a:blip r:embed="rId2" cstate="print">
            <a:lum bright="63000" contrast="-32000"/>
          </a:blip>
          <a:stretch>
            <a:fillRect/>
          </a:stretch>
        </p:blipFill>
        <p:spPr bwMode="auto">
          <a:xfrm>
            <a:off x="-468560" y="-459432"/>
            <a:ext cx="9937104" cy="7992888"/>
          </a:xfrm>
          <a:prstGeom prst="rect">
            <a:avLst/>
          </a:prstGeom>
          <a:noFill/>
          <a:ln>
            <a:noFill/>
          </a:ln>
        </p:spPr>
      </p:pic>
      <p:sp>
        <p:nvSpPr>
          <p:cNvPr id="2" name="Title 1"/>
          <p:cNvSpPr>
            <a:spLocks noGrp="1"/>
          </p:cNvSpPr>
          <p:nvPr>
            <p:ph type="title"/>
          </p:nvPr>
        </p:nvSpPr>
        <p:spPr/>
        <p:txBody>
          <a:bodyPr/>
          <a:lstStyle/>
          <a:p>
            <a:r>
              <a:rPr lang="en-GB" b="1" dirty="0" smtClean="0">
                <a:latin typeface="Comic Sans MS" pitchFamily="66" charset="0"/>
              </a:rPr>
              <a:t>Put your hand up if........</a:t>
            </a:r>
            <a:endParaRPr lang="en-GB" b="1" dirty="0">
              <a:latin typeface="Comic Sans MS" pitchFamily="66" charset="0"/>
            </a:endParaRPr>
          </a:p>
        </p:txBody>
      </p:sp>
      <p:sp>
        <p:nvSpPr>
          <p:cNvPr id="3" name="Content Placeholder 2"/>
          <p:cNvSpPr>
            <a:spLocks noGrp="1"/>
          </p:cNvSpPr>
          <p:nvPr>
            <p:ph idx="1"/>
          </p:nvPr>
        </p:nvSpPr>
        <p:spPr/>
        <p:txBody>
          <a:bodyPr>
            <a:normAutofit fontScale="92500" lnSpcReduction="10000"/>
          </a:bodyPr>
          <a:lstStyle/>
          <a:p>
            <a:r>
              <a:rPr lang="en-GB" dirty="0" smtClean="0">
                <a:latin typeface="Comic Sans MS" pitchFamily="66" charset="0"/>
              </a:rPr>
              <a:t>You have brown hair</a:t>
            </a:r>
          </a:p>
          <a:p>
            <a:r>
              <a:rPr lang="en-GB" dirty="0" smtClean="0">
                <a:latin typeface="Comic Sans MS" pitchFamily="66" charset="0"/>
              </a:rPr>
              <a:t>Wear glasses</a:t>
            </a:r>
          </a:p>
          <a:p>
            <a:r>
              <a:rPr lang="en-GB" dirty="0" smtClean="0">
                <a:latin typeface="Comic Sans MS" pitchFamily="66" charset="0"/>
              </a:rPr>
              <a:t>Have a brother or sister</a:t>
            </a:r>
          </a:p>
          <a:p>
            <a:r>
              <a:rPr lang="en-GB" dirty="0" smtClean="0">
                <a:latin typeface="Comic Sans MS" pitchFamily="66" charset="0"/>
              </a:rPr>
              <a:t>Like football</a:t>
            </a:r>
          </a:p>
          <a:p>
            <a:r>
              <a:rPr lang="en-GB" dirty="0" smtClean="0">
                <a:latin typeface="Comic Sans MS" pitchFamily="66" charset="0"/>
              </a:rPr>
              <a:t>Can speak another language</a:t>
            </a:r>
          </a:p>
          <a:p>
            <a:r>
              <a:rPr lang="en-GB" dirty="0" smtClean="0">
                <a:latin typeface="Comic Sans MS" pitchFamily="66" charset="0"/>
              </a:rPr>
              <a:t>You like swimming in the sea! </a:t>
            </a:r>
          </a:p>
          <a:p>
            <a:r>
              <a:rPr lang="en-GB" dirty="0" smtClean="0">
                <a:latin typeface="Comic Sans MS" pitchFamily="66" charset="0"/>
              </a:rPr>
              <a:t>Born in this country</a:t>
            </a:r>
          </a:p>
          <a:p>
            <a:r>
              <a:rPr lang="en-GB" dirty="0" smtClean="0">
                <a:latin typeface="Comic Sans MS" pitchFamily="66" charset="0"/>
              </a:rPr>
              <a:t>Know what you want to be when you’re older</a:t>
            </a:r>
            <a:endParaRPr lang="en-GB"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C:\Users\staff\Desktop\UJ.jpg"/>
          <p:cNvPicPr>
            <a:picLocks noChangeAspect="1" noChangeArrowheads="1"/>
          </p:cNvPicPr>
          <p:nvPr/>
        </p:nvPicPr>
        <p:blipFill>
          <a:blip r:embed="rId3" cstate="print">
            <a:lum bright="63000" contrast="-32000"/>
          </a:blip>
          <a:stretch>
            <a:fillRect/>
          </a:stretch>
        </p:blipFill>
        <p:spPr bwMode="auto">
          <a:xfrm>
            <a:off x="-468560" y="-675456"/>
            <a:ext cx="9937104" cy="7992888"/>
          </a:xfrm>
          <a:prstGeom prst="rect">
            <a:avLst/>
          </a:prstGeom>
          <a:noFill/>
          <a:ln>
            <a:noFill/>
          </a:ln>
        </p:spPr>
      </p:pic>
      <p:sp>
        <p:nvSpPr>
          <p:cNvPr id="2" name="Title 1"/>
          <p:cNvSpPr>
            <a:spLocks noGrp="1"/>
          </p:cNvSpPr>
          <p:nvPr>
            <p:ph type="title"/>
          </p:nvPr>
        </p:nvSpPr>
        <p:spPr>
          <a:xfrm>
            <a:off x="251520" y="1268760"/>
            <a:ext cx="8229600" cy="4032448"/>
          </a:xfrm>
        </p:spPr>
        <p:txBody>
          <a:bodyPr>
            <a:noAutofit/>
          </a:bodyPr>
          <a:lstStyle/>
          <a:p>
            <a:r>
              <a:rPr lang="en-GB" sz="8800" dirty="0" smtClean="0">
                <a:latin typeface="Comic Sans MS" pitchFamily="66" charset="0"/>
              </a:rPr>
              <a:t>All these things help make up your identity </a:t>
            </a:r>
            <a:endParaRPr lang="en-GB" sz="8800" dirty="0">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taff\Desktop\UJ.jpg"/>
          <p:cNvPicPr>
            <a:picLocks noChangeAspect="1" noChangeArrowheads="1"/>
          </p:cNvPicPr>
          <p:nvPr/>
        </p:nvPicPr>
        <p:blipFill>
          <a:blip r:embed="rId3" cstate="print">
            <a:lum bright="63000" contrast="-32000"/>
          </a:blip>
          <a:stretch>
            <a:fillRect/>
          </a:stretch>
        </p:blipFill>
        <p:spPr bwMode="auto">
          <a:xfrm>
            <a:off x="-468560" y="-459432"/>
            <a:ext cx="9937104" cy="7992888"/>
          </a:xfrm>
          <a:prstGeom prst="rect">
            <a:avLst/>
          </a:prstGeom>
          <a:noFill/>
          <a:ln>
            <a:noFill/>
          </a:ln>
        </p:spPr>
      </p:pic>
      <p:sp>
        <p:nvSpPr>
          <p:cNvPr id="2" name="Title 1"/>
          <p:cNvSpPr>
            <a:spLocks noGrp="1"/>
          </p:cNvSpPr>
          <p:nvPr>
            <p:ph type="title"/>
          </p:nvPr>
        </p:nvSpPr>
        <p:spPr/>
        <p:txBody>
          <a:bodyPr>
            <a:normAutofit fontScale="90000"/>
          </a:bodyPr>
          <a:lstStyle/>
          <a:p>
            <a:r>
              <a:rPr lang="en-GB" b="1" dirty="0" smtClean="0">
                <a:latin typeface="Comic Sans MS" pitchFamily="66" charset="0"/>
              </a:rPr>
              <a:t>So what else makes up your personal identity?</a:t>
            </a:r>
            <a:endParaRPr lang="en-GB" b="1" dirty="0">
              <a:latin typeface="Comic Sans MS" pitchFamily="66" charset="0"/>
            </a:endParaRPr>
          </a:p>
        </p:txBody>
      </p:sp>
      <p:sp>
        <p:nvSpPr>
          <p:cNvPr id="3" name="Content Placeholder 2"/>
          <p:cNvSpPr>
            <a:spLocks noGrp="1"/>
          </p:cNvSpPr>
          <p:nvPr>
            <p:ph idx="1"/>
          </p:nvPr>
        </p:nvSpPr>
        <p:spPr>
          <a:xfrm>
            <a:off x="0" y="1600200"/>
            <a:ext cx="9144000" cy="6005264"/>
          </a:xfrm>
        </p:spPr>
        <p:txBody>
          <a:bodyPr>
            <a:noAutofit/>
          </a:bodyPr>
          <a:lstStyle/>
          <a:p>
            <a:r>
              <a:rPr lang="en-GB" sz="3000" b="1" dirty="0" smtClean="0">
                <a:latin typeface="Comic Sans MS" pitchFamily="66" charset="0"/>
              </a:rPr>
              <a:t>Groups or clubs that you belong to - scouts, rugby, choir....</a:t>
            </a:r>
          </a:p>
          <a:p>
            <a:r>
              <a:rPr lang="en-GB" sz="3000" b="1" dirty="0" smtClean="0">
                <a:latin typeface="Comic Sans MS" pitchFamily="66" charset="0"/>
              </a:rPr>
              <a:t>What your interests or talents are – watching films, dancing, cycling, skate-boarding....</a:t>
            </a:r>
          </a:p>
          <a:p>
            <a:r>
              <a:rPr lang="en-GB" sz="3000" b="1" dirty="0" smtClean="0">
                <a:latin typeface="Comic Sans MS" pitchFamily="66" charset="0"/>
              </a:rPr>
              <a:t>What things are important to you. </a:t>
            </a:r>
          </a:p>
          <a:p>
            <a:r>
              <a:rPr lang="en-GB" sz="3000" b="1" dirty="0" smtClean="0">
                <a:latin typeface="Comic Sans MS" pitchFamily="66" charset="0"/>
              </a:rPr>
              <a:t>What your hopes are for the future.</a:t>
            </a:r>
          </a:p>
          <a:p>
            <a:r>
              <a:rPr lang="en-GB" sz="3000" b="1" dirty="0" smtClean="0">
                <a:latin typeface="Comic Sans MS" pitchFamily="66" charset="0"/>
              </a:rPr>
              <a:t>Which people are important to you. </a:t>
            </a:r>
          </a:p>
          <a:p>
            <a:r>
              <a:rPr lang="en-GB" sz="3000" b="1" dirty="0" smtClean="0">
                <a:latin typeface="Comic Sans MS" pitchFamily="66" charset="0"/>
              </a:rPr>
              <a:t>Your religion</a:t>
            </a:r>
          </a:p>
          <a:p>
            <a:r>
              <a:rPr lang="en-GB" sz="3000" b="1" dirty="0" smtClean="0">
                <a:latin typeface="Comic Sans MS" pitchFamily="66" charset="0"/>
              </a:rPr>
              <a:t>The languages that you speak. </a:t>
            </a:r>
            <a:endParaRPr lang="en-GB" sz="3000" b="1" dirty="0">
              <a:latin typeface="Comic Sans MS" pitchFamily="66" charset="0"/>
            </a:endParaRPr>
          </a:p>
          <a:p>
            <a:r>
              <a:rPr lang="en-GB" sz="3000" b="1" dirty="0" smtClean="0">
                <a:latin typeface="Comic Sans MS" pitchFamily="66" charset="0"/>
              </a:rPr>
              <a:t>Which country you are from.</a:t>
            </a:r>
            <a:endParaRPr lang="en-GB" sz="3000" b="1" dirty="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staff\Desktop\UJ.jpg"/>
          <p:cNvPicPr>
            <a:picLocks noChangeAspect="1" noChangeArrowheads="1"/>
          </p:cNvPicPr>
          <p:nvPr/>
        </p:nvPicPr>
        <p:blipFill>
          <a:blip r:embed="rId2" cstate="print">
            <a:lum bright="63000" contrast="-32000"/>
          </a:blip>
          <a:stretch>
            <a:fillRect/>
          </a:stretch>
        </p:blipFill>
        <p:spPr bwMode="auto">
          <a:xfrm>
            <a:off x="-468560" y="-459432"/>
            <a:ext cx="9937104" cy="7992888"/>
          </a:xfrm>
          <a:prstGeom prst="rect">
            <a:avLst/>
          </a:prstGeom>
          <a:noFill/>
          <a:ln>
            <a:noFill/>
          </a:ln>
        </p:spPr>
      </p:pic>
      <p:sp>
        <p:nvSpPr>
          <p:cNvPr id="3" name="Content Placeholder 2"/>
          <p:cNvSpPr>
            <a:spLocks noGrp="1"/>
          </p:cNvSpPr>
          <p:nvPr>
            <p:ph idx="1"/>
          </p:nvPr>
        </p:nvSpPr>
        <p:spPr>
          <a:xfrm>
            <a:off x="323528" y="332656"/>
            <a:ext cx="8496944" cy="4536504"/>
          </a:xfrm>
        </p:spPr>
        <p:txBody>
          <a:bodyPr>
            <a:normAutofit/>
          </a:bodyPr>
          <a:lstStyle/>
          <a:p>
            <a:pPr indent="17463" algn="ctr">
              <a:buNone/>
            </a:pPr>
            <a:r>
              <a:rPr lang="en-GB" sz="4000" dirty="0" smtClean="0">
                <a:latin typeface="Comic Sans MS" pitchFamily="66" charset="0"/>
              </a:rPr>
              <a:t>What you </a:t>
            </a:r>
            <a:r>
              <a:rPr lang="en-GB" sz="4000" b="1" dirty="0" smtClean="0">
                <a:latin typeface="Comic Sans MS" pitchFamily="66" charset="0"/>
              </a:rPr>
              <a:t>value</a:t>
            </a:r>
            <a:r>
              <a:rPr lang="en-GB" sz="4000" dirty="0" smtClean="0">
                <a:latin typeface="Comic Sans MS" pitchFamily="66" charset="0"/>
              </a:rPr>
              <a:t> also makes up part of who you are.</a:t>
            </a:r>
          </a:p>
          <a:p>
            <a:pPr indent="17463" algn="ctr">
              <a:buNone/>
            </a:pPr>
            <a:endParaRPr lang="en-GB" sz="4000" dirty="0" smtClean="0">
              <a:latin typeface="Comic Sans MS" pitchFamily="66" charset="0"/>
            </a:endParaRPr>
          </a:p>
          <a:p>
            <a:pPr indent="17463" algn="ctr">
              <a:buNone/>
            </a:pPr>
            <a:r>
              <a:rPr lang="en-GB" sz="4000" dirty="0" smtClean="0">
                <a:latin typeface="Comic Sans MS" pitchFamily="66" charset="0"/>
              </a:rPr>
              <a:t>Time for another game – Let’s play ‘Thumbs up, Thumbs down’</a:t>
            </a:r>
          </a:p>
          <a:p>
            <a:pPr indent="17463" algn="ctr">
              <a:buNone/>
            </a:pPr>
            <a:endParaRPr lang="en-GB" sz="4000" dirty="0" smtClean="0">
              <a:latin typeface="Comic Sans MS" pitchFamily="66" charset="0"/>
            </a:endParaRPr>
          </a:p>
          <a:p>
            <a:pPr indent="17463" algn="ctr">
              <a:buNone/>
            </a:pPr>
            <a:endParaRPr lang="en-GB" sz="4000" dirty="0">
              <a:latin typeface="Comic Sans MS" pitchFamily="66" charset="0"/>
            </a:endParaRPr>
          </a:p>
        </p:txBody>
      </p:sp>
      <p:pic>
        <p:nvPicPr>
          <p:cNvPr id="11266" name="Picture 2" descr="http://www.wpclipart.com/page_frames/full_page_signs/Thumb_Up_full_page_color.png"/>
          <p:cNvPicPr>
            <a:picLocks noChangeAspect="1" noChangeArrowheads="1"/>
          </p:cNvPicPr>
          <p:nvPr/>
        </p:nvPicPr>
        <p:blipFill>
          <a:blip r:embed="rId3" cstate="print"/>
          <a:srcRect/>
          <a:stretch>
            <a:fillRect/>
          </a:stretch>
        </p:blipFill>
        <p:spPr bwMode="auto">
          <a:xfrm>
            <a:off x="4572000" y="3861048"/>
            <a:ext cx="1872208" cy="2478942"/>
          </a:xfrm>
          <a:prstGeom prst="rect">
            <a:avLst/>
          </a:prstGeom>
          <a:noFill/>
        </p:spPr>
      </p:pic>
      <p:pic>
        <p:nvPicPr>
          <p:cNvPr id="7" name="Picture 2" descr="http://www.wpclipart.com/page_frames/full_page_signs/Thumb_Up_full_page_color.png"/>
          <p:cNvPicPr>
            <a:picLocks noChangeAspect="1" noChangeArrowheads="1"/>
          </p:cNvPicPr>
          <p:nvPr/>
        </p:nvPicPr>
        <p:blipFill>
          <a:blip r:embed="rId3" cstate="print"/>
          <a:srcRect/>
          <a:stretch>
            <a:fillRect/>
          </a:stretch>
        </p:blipFill>
        <p:spPr bwMode="auto">
          <a:xfrm rot="10800000">
            <a:off x="6588224" y="3861048"/>
            <a:ext cx="1872208" cy="2478942"/>
          </a:xfrm>
          <a:prstGeom prst="rect">
            <a:avLst/>
          </a:prstGeom>
          <a:noFill/>
        </p:spPr>
      </p:pic>
      <p:sp>
        <p:nvSpPr>
          <p:cNvPr id="8" name="TextBox 7"/>
          <p:cNvSpPr txBox="1"/>
          <p:nvPr/>
        </p:nvSpPr>
        <p:spPr>
          <a:xfrm>
            <a:off x="179512" y="4005064"/>
            <a:ext cx="4320480" cy="2677656"/>
          </a:xfrm>
          <a:prstGeom prst="rect">
            <a:avLst/>
          </a:prstGeom>
          <a:noFill/>
        </p:spPr>
        <p:txBody>
          <a:bodyPr wrap="square" rtlCol="0">
            <a:spAutoFit/>
          </a:bodyPr>
          <a:lstStyle/>
          <a:p>
            <a:r>
              <a:rPr lang="en-GB" sz="2400" b="1" dirty="0" smtClean="0">
                <a:latin typeface="Comic Sans MS" pitchFamily="66" charset="0"/>
              </a:rPr>
              <a:t>I’m going to show you some words on the board – if you think that thing is important to you, if it is something you value, then give me a thumbs up – if not, it’s thumbs down.</a:t>
            </a:r>
            <a:endParaRPr lang="en-GB" sz="2400" b="1" dirty="0">
              <a:latin typeface="Comic Sans MS"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taff\Desktop\UJ.jpg"/>
          <p:cNvPicPr>
            <a:picLocks noChangeAspect="1" noChangeArrowheads="1"/>
          </p:cNvPicPr>
          <p:nvPr/>
        </p:nvPicPr>
        <p:blipFill>
          <a:blip r:embed="rId3" cstate="print">
            <a:lum bright="63000" contrast="-32000"/>
          </a:blip>
          <a:stretch>
            <a:fillRect/>
          </a:stretch>
        </p:blipFill>
        <p:spPr bwMode="auto">
          <a:xfrm>
            <a:off x="-468560" y="-459432"/>
            <a:ext cx="9937104" cy="7992888"/>
          </a:xfrm>
          <a:prstGeom prst="rect">
            <a:avLst/>
          </a:prstGeom>
          <a:noFill/>
          <a:ln>
            <a:noFill/>
          </a:ln>
        </p:spPr>
      </p:pic>
      <p:sp>
        <p:nvSpPr>
          <p:cNvPr id="2" name="Title 1"/>
          <p:cNvSpPr>
            <a:spLocks noGrp="1"/>
          </p:cNvSpPr>
          <p:nvPr>
            <p:ph type="title"/>
          </p:nvPr>
        </p:nvSpPr>
        <p:spPr>
          <a:xfrm>
            <a:off x="457200" y="274638"/>
            <a:ext cx="3754760" cy="1143000"/>
          </a:xfrm>
          <a:solidFill>
            <a:srgbClr val="00B0F0"/>
          </a:solidFill>
        </p:spPr>
        <p:txBody>
          <a:bodyPr>
            <a:normAutofit/>
          </a:bodyPr>
          <a:lstStyle/>
          <a:p>
            <a:r>
              <a:rPr lang="en-GB" sz="6000" b="1" dirty="0" smtClean="0">
                <a:latin typeface="Comic Sans MS" pitchFamily="66" charset="0"/>
              </a:rPr>
              <a:t>Honesty</a:t>
            </a:r>
            <a:endParaRPr lang="en-GB" sz="6000" b="1" dirty="0">
              <a:latin typeface="Comic Sans MS" pitchFamily="66" charset="0"/>
            </a:endParaRPr>
          </a:p>
        </p:txBody>
      </p:sp>
      <p:sp>
        <p:nvSpPr>
          <p:cNvPr id="6" name="Title 1"/>
          <p:cNvSpPr txBox="1">
            <a:spLocks/>
          </p:cNvSpPr>
          <p:nvPr/>
        </p:nvSpPr>
        <p:spPr>
          <a:xfrm>
            <a:off x="4427984" y="260648"/>
            <a:ext cx="3754760" cy="1143000"/>
          </a:xfrm>
          <a:prstGeom prst="rect">
            <a:avLst/>
          </a:prstGeom>
          <a:solidFill>
            <a:srgbClr val="00B0F0"/>
          </a:solidFill>
        </p:spPr>
        <p:txBody>
          <a:bodyPr vert="horz" lIns="91440" tIns="45720" rIns="91440" bIns="45720" rtlCol="0" anchor="ctr">
            <a:normAutofit fontScale="85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6000" b="1" i="0" u="none" strike="noStrike" kern="1200" cap="none" spc="0" normalizeH="0" baseline="0" noProof="0" dirty="0" smtClean="0">
                <a:ln>
                  <a:noFill/>
                </a:ln>
                <a:solidFill>
                  <a:schemeClr val="tx1"/>
                </a:solidFill>
                <a:effectLst/>
                <a:uLnTx/>
                <a:uFillTx/>
                <a:latin typeface="Comic Sans MS" pitchFamily="66" charset="0"/>
                <a:ea typeface="+mj-ea"/>
                <a:cs typeface="+mj-cs"/>
              </a:rPr>
              <a:t>Hard work</a:t>
            </a:r>
            <a:endParaRPr kumimoji="0" lang="en-GB" sz="6000" b="1" i="0" u="none" strike="noStrike" kern="1200" cap="none" spc="0" normalizeH="0" baseline="0" noProof="0" dirty="0">
              <a:ln>
                <a:noFill/>
              </a:ln>
              <a:solidFill>
                <a:schemeClr val="tx1"/>
              </a:solidFill>
              <a:effectLst/>
              <a:uLnTx/>
              <a:uFillTx/>
              <a:latin typeface="Comic Sans MS" pitchFamily="66" charset="0"/>
              <a:ea typeface="+mj-ea"/>
              <a:cs typeface="+mj-cs"/>
            </a:endParaRPr>
          </a:p>
        </p:txBody>
      </p:sp>
      <p:sp>
        <p:nvSpPr>
          <p:cNvPr id="7" name="Title 1"/>
          <p:cNvSpPr txBox="1">
            <a:spLocks/>
          </p:cNvSpPr>
          <p:nvPr/>
        </p:nvSpPr>
        <p:spPr>
          <a:xfrm>
            <a:off x="467544" y="1556792"/>
            <a:ext cx="3754760" cy="1143000"/>
          </a:xfrm>
          <a:prstGeom prst="rect">
            <a:avLst/>
          </a:prstGeom>
          <a:solidFill>
            <a:srgbClr val="00B0F0"/>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6000" b="1" i="0" u="none" strike="noStrike" kern="1200" cap="none" spc="0" normalizeH="0" baseline="0" noProof="0" dirty="0" smtClean="0">
                <a:ln>
                  <a:noFill/>
                </a:ln>
                <a:solidFill>
                  <a:schemeClr val="tx1"/>
                </a:solidFill>
                <a:effectLst/>
                <a:uLnTx/>
                <a:uFillTx/>
                <a:latin typeface="Comic Sans MS" pitchFamily="66" charset="0"/>
                <a:ea typeface="+mj-ea"/>
                <a:cs typeface="+mj-cs"/>
              </a:rPr>
              <a:t>Caring</a:t>
            </a:r>
            <a:endParaRPr kumimoji="0" lang="en-GB" sz="6000" b="1" i="0" u="none" strike="noStrike" kern="1200" cap="none" spc="0" normalizeH="0" baseline="0" noProof="0" dirty="0">
              <a:ln>
                <a:noFill/>
              </a:ln>
              <a:solidFill>
                <a:schemeClr val="tx1"/>
              </a:solidFill>
              <a:effectLst/>
              <a:uLnTx/>
              <a:uFillTx/>
              <a:latin typeface="Comic Sans MS" pitchFamily="66" charset="0"/>
              <a:ea typeface="+mj-ea"/>
              <a:cs typeface="+mj-cs"/>
            </a:endParaRPr>
          </a:p>
        </p:txBody>
      </p:sp>
      <p:sp>
        <p:nvSpPr>
          <p:cNvPr id="8" name="Title 1"/>
          <p:cNvSpPr txBox="1">
            <a:spLocks/>
          </p:cNvSpPr>
          <p:nvPr/>
        </p:nvSpPr>
        <p:spPr>
          <a:xfrm>
            <a:off x="4427984" y="1556792"/>
            <a:ext cx="3754760" cy="1143000"/>
          </a:xfrm>
          <a:prstGeom prst="rect">
            <a:avLst/>
          </a:prstGeom>
          <a:solidFill>
            <a:srgbClr val="00B0F0"/>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6000" b="1" i="0" u="none" strike="noStrike" kern="1200" cap="none" spc="0" normalizeH="0" baseline="0" noProof="0" dirty="0" smtClean="0">
                <a:ln>
                  <a:noFill/>
                </a:ln>
                <a:solidFill>
                  <a:schemeClr val="tx1"/>
                </a:solidFill>
                <a:effectLst/>
                <a:uLnTx/>
                <a:uFillTx/>
                <a:latin typeface="Comic Sans MS" pitchFamily="66" charset="0"/>
                <a:ea typeface="+mj-ea"/>
                <a:cs typeface="+mj-cs"/>
              </a:rPr>
              <a:t>Resilience </a:t>
            </a:r>
            <a:endParaRPr kumimoji="0" lang="en-GB" sz="6000" b="1" i="0" u="none" strike="noStrike" kern="1200" cap="none" spc="0" normalizeH="0" baseline="0" noProof="0" dirty="0">
              <a:ln>
                <a:noFill/>
              </a:ln>
              <a:solidFill>
                <a:schemeClr val="tx1"/>
              </a:solidFill>
              <a:effectLst/>
              <a:uLnTx/>
              <a:uFillTx/>
              <a:latin typeface="Comic Sans MS" pitchFamily="66" charset="0"/>
              <a:ea typeface="+mj-ea"/>
              <a:cs typeface="+mj-cs"/>
            </a:endParaRPr>
          </a:p>
        </p:txBody>
      </p:sp>
      <p:sp>
        <p:nvSpPr>
          <p:cNvPr id="9" name="Title 1"/>
          <p:cNvSpPr txBox="1">
            <a:spLocks/>
          </p:cNvSpPr>
          <p:nvPr/>
        </p:nvSpPr>
        <p:spPr>
          <a:xfrm>
            <a:off x="467544" y="2852936"/>
            <a:ext cx="3754760" cy="1143000"/>
          </a:xfrm>
          <a:prstGeom prst="rect">
            <a:avLst/>
          </a:prstGeom>
          <a:solidFill>
            <a:srgbClr val="00B0F0"/>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6000" b="1" i="0" u="none" strike="noStrike" kern="1200" cap="none" spc="0" normalizeH="0" baseline="0" noProof="0" dirty="0" smtClean="0">
                <a:ln>
                  <a:noFill/>
                </a:ln>
                <a:solidFill>
                  <a:schemeClr val="tx1"/>
                </a:solidFill>
                <a:effectLst/>
                <a:uLnTx/>
                <a:uFillTx/>
                <a:latin typeface="Comic Sans MS" pitchFamily="66" charset="0"/>
                <a:ea typeface="+mj-ea"/>
                <a:cs typeface="+mj-cs"/>
              </a:rPr>
              <a:t>Laziness</a:t>
            </a:r>
            <a:endParaRPr kumimoji="0" lang="en-GB" sz="6000" b="1" i="0" u="none" strike="noStrike" kern="1200" cap="none" spc="0" normalizeH="0" baseline="0" noProof="0" dirty="0">
              <a:ln>
                <a:noFill/>
              </a:ln>
              <a:solidFill>
                <a:schemeClr val="tx1"/>
              </a:solidFill>
              <a:effectLst/>
              <a:uLnTx/>
              <a:uFillTx/>
              <a:latin typeface="Comic Sans MS" pitchFamily="66" charset="0"/>
              <a:ea typeface="+mj-ea"/>
              <a:cs typeface="+mj-cs"/>
            </a:endParaRPr>
          </a:p>
        </p:txBody>
      </p:sp>
      <p:sp>
        <p:nvSpPr>
          <p:cNvPr id="10" name="Title 1"/>
          <p:cNvSpPr txBox="1">
            <a:spLocks/>
          </p:cNvSpPr>
          <p:nvPr/>
        </p:nvSpPr>
        <p:spPr>
          <a:xfrm>
            <a:off x="4427984" y="2852936"/>
            <a:ext cx="3754760" cy="1143000"/>
          </a:xfrm>
          <a:prstGeom prst="rect">
            <a:avLst/>
          </a:prstGeom>
          <a:solidFill>
            <a:srgbClr val="00B0F0"/>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6000" b="1" i="0" u="none" strike="noStrike" kern="1200" cap="none" spc="0" normalizeH="0" baseline="0" noProof="0" dirty="0" smtClean="0">
                <a:ln>
                  <a:noFill/>
                </a:ln>
                <a:solidFill>
                  <a:schemeClr val="tx1"/>
                </a:solidFill>
                <a:effectLst/>
                <a:uLnTx/>
                <a:uFillTx/>
                <a:latin typeface="Comic Sans MS" pitchFamily="66" charset="0"/>
                <a:ea typeface="+mj-ea"/>
                <a:cs typeface="+mj-cs"/>
              </a:rPr>
              <a:t>Kindness</a:t>
            </a:r>
            <a:endParaRPr kumimoji="0" lang="en-GB" sz="6000" b="1" i="0" u="none" strike="noStrike" kern="1200" cap="none" spc="0" normalizeH="0" baseline="0" noProof="0" dirty="0">
              <a:ln>
                <a:noFill/>
              </a:ln>
              <a:solidFill>
                <a:schemeClr val="tx1"/>
              </a:solidFill>
              <a:effectLst/>
              <a:uLnTx/>
              <a:uFillTx/>
              <a:latin typeface="Comic Sans MS" pitchFamily="66" charset="0"/>
              <a:ea typeface="+mj-ea"/>
              <a:cs typeface="+mj-cs"/>
            </a:endParaRPr>
          </a:p>
        </p:txBody>
      </p:sp>
      <p:sp>
        <p:nvSpPr>
          <p:cNvPr id="11" name="Title 1"/>
          <p:cNvSpPr txBox="1">
            <a:spLocks/>
          </p:cNvSpPr>
          <p:nvPr/>
        </p:nvSpPr>
        <p:spPr>
          <a:xfrm>
            <a:off x="467544" y="4149080"/>
            <a:ext cx="3754760" cy="1143000"/>
          </a:xfrm>
          <a:prstGeom prst="rect">
            <a:avLst/>
          </a:prstGeom>
          <a:solidFill>
            <a:srgbClr val="00B0F0"/>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6000" b="1" i="0" u="none" strike="noStrike" kern="1200" cap="none" spc="0" normalizeH="0" baseline="0" noProof="0" dirty="0" smtClean="0">
                <a:ln>
                  <a:noFill/>
                </a:ln>
                <a:solidFill>
                  <a:schemeClr val="tx1"/>
                </a:solidFill>
                <a:effectLst/>
                <a:uLnTx/>
                <a:uFillTx/>
                <a:latin typeface="Comic Sans MS" pitchFamily="66" charset="0"/>
                <a:ea typeface="+mj-ea"/>
                <a:cs typeface="+mj-cs"/>
              </a:rPr>
              <a:t>Fun</a:t>
            </a:r>
            <a:endParaRPr kumimoji="0" lang="en-GB" sz="6000" b="1" i="0" u="none" strike="noStrike" kern="1200" cap="none" spc="0" normalizeH="0" baseline="0" noProof="0" dirty="0">
              <a:ln>
                <a:noFill/>
              </a:ln>
              <a:solidFill>
                <a:schemeClr val="tx1"/>
              </a:solidFill>
              <a:effectLst/>
              <a:uLnTx/>
              <a:uFillTx/>
              <a:latin typeface="Comic Sans MS" pitchFamily="66" charset="0"/>
              <a:ea typeface="+mj-ea"/>
              <a:cs typeface="+mj-cs"/>
            </a:endParaRPr>
          </a:p>
        </p:txBody>
      </p:sp>
      <p:sp>
        <p:nvSpPr>
          <p:cNvPr id="12" name="Title 1"/>
          <p:cNvSpPr txBox="1">
            <a:spLocks/>
          </p:cNvSpPr>
          <p:nvPr/>
        </p:nvSpPr>
        <p:spPr>
          <a:xfrm>
            <a:off x="4427984" y="4149080"/>
            <a:ext cx="3754760" cy="1143000"/>
          </a:xfrm>
          <a:prstGeom prst="rect">
            <a:avLst/>
          </a:prstGeom>
          <a:solidFill>
            <a:srgbClr val="00B0F0"/>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6000" b="1" i="0" u="none" strike="noStrike" kern="1200" cap="none" spc="0" normalizeH="0" baseline="0" noProof="0" dirty="0" smtClean="0">
                <a:ln>
                  <a:noFill/>
                </a:ln>
                <a:solidFill>
                  <a:schemeClr val="tx1"/>
                </a:solidFill>
                <a:effectLst/>
                <a:uLnTx/>
                <a:uFillTx/>
                <a:latin typeface="Comic Sans MS" pitchFamily="66" charset="0"/>
                <a:ea typeface="+mj-ea"/>
                <a:cs typeface="+mj-cs"/>
              </a:rPr>
              <a:t>Rudeness</a:t>
            </a:r>
            <a:endParaRPr kumimoji="0" lang="en-GB" sz="6000" b="1" i="0" u="none" strike="noStrike" kern="1200" cap="none" spc="0" normalizeH="0" baseline="0" noProof="0" dirty="0">
              <a:ln>
                <a:noFill/>
              </a:ln>
              <a:solidFill>
                <a:schemeClr val="tx1"/>
              </a:solidFill>
              <a:effectLst/>
              <a:uLnTx/>
              <a:uFillTx/>
              <a:latin typeface="Comic Sans MS" pitchFamily="66" charset="0"/>
              <a:ea typeface="+mj-ea"/>
              <a:cs typeface="+mj-cs"/>
            </a:endParaRPr>
          </a:p>
        </p:txBody>
      </p:sp>
      <p:sp>
        <p:nvSpPr>
          <p:cNvPr id="13" name="Title 1"/>
          <p:cNvSpPr txBox="1">
            <a:spLocks/>
          </p:cNvSpPr>
          <p:nvPr/>
        </p:nvSpPr>
        <p:spPr>
          <a:xfrm>
            <a:off x="467544" y="5373216"/>
            <a:ext cx="3754760" cy="1143000"/>
          </a:xfrm>
          <a:prstGeom prst="rect">
            <a:avLst/>
          </a:prstGeom>
          <a:solidFill>
            <a:srgbClr val="00B0F0"/>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6000" b="1" i="0" u="none" strike="noStrike" kern="1200" cap="none" spc="0" normalizeH="0" baseline="0" noProof="0" dirty="0" smtClean="0">
                <a:ln>
                  <a:noFill/>
                </a:ln>
                <a:solidFill>
                  <a:schemeClr val="tx1"/>
                </a:solidFill>
                <a:effectLst/>
                <a:uLnTx/>
                <a:uFillTx/>
                <a:latin typeface="Comic Sans MS" pitchFamily="66" charset="0"/>
                <a:ea typeface="+mj-ea"/>
                <a:cs typeface="+mj-cs"/>
              </a:rPr>
              <a:t>Hurtful</a:t>
            </a:r>
            <a:endParaRPr kumimoji="0" lang="en-GB" sz="6000" b="1" i="0" u="none" strike="noStrike" kern="1200" cap="none" spc="0" normalizeH="0" baseline="0" noProof="0" dirty="0">
              <a:ln>
                <a:noFill/>
              </a:ln>
              <a:solidFill>
                <a:schemeClr val="tx1"/>
              </a:solidFill>
              <a:effectLst/>
              <a:uLnTx/>
              <a:uFillTx/>
              <a:latin typeface="Comic Sans MS" pitchFamily="66" charset="0"/>
              <a:ea typeface="+mj-ea"/>
              <a:cs typeface="+mj-cs"/>
            </a:endParaRPr>
          </a:p>
        </p:txBody>
      </p:sp>
      <p:sp>
        <p:nvSpPr>
          <p:cNvPr id="14" name="Title 1"/>
          <p:cNvSpPr txBox="1">
            <a:spLocks/>
          </p:cNvSpPr>
          <p:nvPr/>
        </p:nvSpPr>
        <p:spPr>
          <a:xfrm>
            <a:off x="4427984" y="5373216"/>
            <a:ext cx="3754760" cy="1143000"/>
          </a:xfrm>
          <a:prstGeom prst="rect">
            <a:avLst/>
          </a:prstGeom>
          <a:solidFill>
            <a:srgbClr val="00B0F0"/>
          </a:solidFill>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6000" b="1" i="0" u="none" strike="noStrike" kern="1200" cap="none" spc="0" normalizeH="0" baseline="0" noProof="0" dirty="0" smtClean="0">
                <a:ln>
                  <a:noFill/>
                </a:ln>
                <a:solidFill>
                  <a:schemeClr val="tx1"/>
                </a:solidFill>
                <a:effectLst/>
                <a:uLnTx/>
                <a:uFillTx/>
                <a:latin typeface="Comic Sans MS" pitchFamily="66" charset="0"/>
                <a:ea typeface="+mj-ea"/>
                <a:cs typeface="+mj-cs"/>
              </a:rPr>
              <a:t>Ambitious</a:t>
            </a:r>
            <a:endParaRPr kumimoji="0" lang="en-GB" sz="6000" b="1" i="0" u="none" strike="noStrike" kern="1200" cap="none" spc="0" normalizeH="0" baseline="0" noProof="0" dirty="0">
              <a:ln>
                <a:noFill/>
              </a:ln>
              <a:solidFill>
                <a:schemeClr val="tx1"/>
              </a:solidFill>
              <a:effectLst/>
              <a:uLnTx/>
              <a:uFillTx/>
              <a:latin typeface="Comic Sans MS" pitchFamily="66"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P spid="9" grpId="0"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staff\Desktop\UJ.jpg"/>
          <p:cNvPicPr>
            <a:picLocks noChangeAspect="1" noChangeArrowheads="1"/>
          </p:cNvPicPr>
          <p:nvPr/>
        </p:nvPicPr>
        <p:blipFill>
          <a:blip r:embed="rId3" cstate="print">
            <a:lum bright="63000" contrast="-32000"/>
          </a:blip>
          <a:stretch>
            <a:fillRect/>
          </a:stretch>
        </p:blipFill>
        <p:spPr bwMode="auto">
          <a:xfrm>
            <a:off x="-468560" y="-459432"/>
            <a:ext cx="9937104" cy="7992888"/>
          </a:xfrm>
          <a:prstGeom prst="rect">
            <a:avLst/>
          </a:prstGeom>
          <a:noFill/>
          <a:ln>
            <a:noFill/>
          </a:ln>
        </p:spPr>
      </p:pic>
      <p:sp>
        <p:nvSpPr>
          <p:cNvPr id="3" name="Content Placeholder 2"/>
          <p:cNvSpPr>
            <a:spLocks noGrp="1"/>
          </p:cNvSpPr>
          <p:nvPr>
            <p:ph idx="1"/>
          </p:nvPr>
        </p:nvSpPr>
        <p:spPr>
          <a:xfrm>
            <a:off x="0" y="260649"/>
            <a:ext cx="8229600" cy="3888432"/>
          </a:xfrm>
        </p:spPr>
        <p:txBody>
          <a:bodyPr>
            <a:normAutofit/>
          </a:bodyPr>
          <a:lstStyle/>
          <a:p>
            <a:pPr algn="ctr">
              <a:buNone/>
            </a:pPr>
            <a:r>
              <a:rPr lang="en-GB" sz="6000" dirty="0" smtClean="0">
                <a:latin typeface="Comic Sans MS" pitchFamily="66" charset="0"/>
              </a:rPr>
              <a:t>We have talked about personal values, but can a country have values?</a:t>
            </a:r>
            <a:endParaRPr lang="en-GB" sz="6000" dirty="0">
              <a:latin typeface="Comic Sans MS" pitchFamily="66" charset="0"/>
            </a:endParaRPr>
          </a:p>
        </p:txBody>
      </p:sp>
      <p:sp>
        <p:nvSpPr>
          <p:cNvPr id="6" name="Content Placeholder 2"/>
          <p:cNvSpPr txBox="1">
            <a:spLocks/>
          </p:cNvSpPr>
          <p:nvPr/>
        </p:nvSpPr>
        <p:spPr>
          <a:xfrm>
            <a:off x="0" y="4005064"/>
            <a:ext cx="8748464" cy="2852936"/>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6000" b="0" i="0" u="none" strike="noStrike" kern="1200" cap="none" spc="0" normalizeH="0" baseline="0" noProof="0" dirty="0" smtClean="0">
                <a:ln>
                  <a:noFill/>
                </a:ln>
                <a:solidFill>
                  <a:schemeClr val="tx1"/>
                </a:solidFill>
                <a:effectLst/>
                <a:uLnTx/>
                <a:uFillTx/>
                <a:latin typeface="Comic Sans MS" pitchFamily="66" charset="0"/>
                <a:ea typeface="+mn-ea"/>
                <a:cs typeface="+mn-cs"/>
              </a:rPr>
              <a:t>We all live in Britain, what do you think British values are?</a:t>
            </a:r>
            <a:endParaRPr kumimoji="0" lang="en-GB" sz="6000" b="0" i="0" u="none" strike="noStrike" kern="1200" cap="none" spc="0" normalizeH="0" baseline="0" noProof="0" dirty="0">
              <a:ln>
                <a:noFill/>
              </a:ln>
              <a:solidFill>
                <a:schemeClr val="tx1"/>
              </a:solidFill>
              <a:effectLst/>
              <a:uLnTx/>
              <a:uFillTx/>
              <a:latin typeface="Comic Sans MS" pitchFamily="66"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staff\Desktop\UJ.jpg"/>
          <p:cNvPicPr>
            <a:picLocks noChangeAspect="1" noChangeArrowheads="1"/>
          </p:cNvPicPr>
          <p:nvPr/>
        </p:nvPicPr>
        <p:blipFill>
          <a:blip r:embed="rId3" cstate="print">
            <a:lum bright="63000" contrast="-32000"/>
          </a:blip>
          <a:stretch>
            <a:fillRect/>
          </a:stretch>
        </p:blipFill>
        <p:spPr bwMode="auto">
          <a:xfrm>
            <a:off x="-468560" y="-459432"/>
            <a:ext cx="9937104" cy="7992888"/>
          </a:xfrm>
          <a:prstGeom prst="rect">
            <a:avLst/>
          </a:prstGeom>
          <a:noFill/>
          <a:ln>
            <a:noFill/>
          </a:ln>
        </p:spPr>
      </p:pic>
      <p:sp>
        <p:nvSpPr>
          <p:cNvPr id="2" name="Title 1"/>
          <p:cNvSpPr>
            <a:spLocks noGrp="1"/>
          </p:cNvSpPr>
          <p:nvPr>
            <p:ph type="title"/>
          </p:nvPr>
        </p:nvSpPr>
        <p:spPr>
          <a:xfrm>
            <a:off x="395536" y="0"/>
            <a:ext cx="8229600" cy="1143000"/>
          </a:xfrm>
        </p:spPr>
        <p:txBody>
          <a:bodyPr>
            <a:normAutofit fontScale="90000"/>
          </a:bodyPr>
          <a:lstStyle/>
          <a:p>
            <a:r>
              <a:rPr lang="en-GB" dirty="0" smtClean="0">
                <a:latin typeface="Comic Sans MS" pitchFamily="66" charset="0"/>
              </a:rPr>
              <a:t>We are going to be learning about British values </a:t>
            </a:r>
            <a:endParaRPr lang="en-GB" dirty="0">
              <a:latin typeface="Comic Sans MS" pitchFamily="66" charset="0"/>
            </a:endParaRPr>
          </a:p>
        </p:txBody>
      </p:sp>
      <p:sp>
        <p:nvSpPr>
          <p:cNvPr id="3" name="Content Placeholder 2"/>
          <p:cNvSpPr>
            <a:spLocks noGrp="1"/>
          </p:cNvSpPr>
          <p:nvPr>
            <p:ph idx="1"/>
          </p:nvPr>
        </p:nvSpPr>
        <p:spPr>
          <a:xfrm>
            <a:off x="467544" y="1340769"/>
            <a:ext cx="8229600" cy="4248472"/>
          </a:xfrm>
        </p:spPr>
        <p:txBody>
          <a:bodyPr>
            <a:normAutofit/>
          </a:bodyPr>
          <a:lstStyle/>
          <a:p>
            <a:r>
              <a:rPr lang="en-GB" sz="4000" b="1" dirty="0" smtClean="0">
                <a:latin typeface="Comic Sans MS" pitchFamily="66" charset="0"/>
              </a:rPr>
              <a:t>democracy</a:t>
            </a:r>
          </a:p>
          <a:p>
            <a:r>
              <a:rPr lang="en-GB" sz="4000" b="1" dirty="0" smtClean="0">
                <a:latin typeface="Comic Sans MS" pitchFamily="66" charset="0"/>
              </a:rPr>
              <a:t>the rule of law</a:t>
            </a:r>
          </a:p>
          <a:p>
            <a:r>
              <a:rPr lang="en-GB" sz="4000" b="1" dirty="0" smtClean="0">
                <a:latin typeface="Comic Sans MS" pitchFamily="66" charset="0"/>
              </a:rPr>
              <a:t>individual liberty</a:t>
            </a:r>
          </a:p>
          <a:p>
            <a:r>
              <a:rPr lang="en-GB" sz="4000" b="1" dirty="0" smtClean="0">
                <a:latin typeface="Comic Sans MS" pitchFamily="66" charset="0"/>
              </a:rPr>
              <a:t>mutual respect</a:t>
            </a:r>
          </a:p>
          <a:p>
            <a:r>
              <a:rPr lang="en-GB" sz="4000" b="1" dirty="0" smtClean="0">
                <a:latin typeface="Comic Sans MS" pitchFamily="66" charset="0"/>
              </a:rPr>
              <a:t>tolerance of those of different faiths and beliefs</a:t>
            </a:r>
            <a:endParaRPr lang="en-GB" sz="4000" b="1" dirty="0">
              <a:latin typeface="Comic Sans MS" pitchFamily="66" charset="0"/>
            </a:endParaRPr>
          </a:p>
        </p:txBody>
      </p:sp>
      <p:sp>
        <p:nvSpPr>
          <p:cNvPr id="7" name="Title 1"/>
          <p:cNvSpPr txBox="1">
            <a:spLocks/>
          </p:cNvSpPr>
          <p:nvPr/>
        </p:nvSpPr>
        <p:spPr>
          <a:xfrm>
            <a:off x="251520" y="5715000"/>
            <a:ext cx="8229600" cy="11430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0" i="0" u="none" strike="noStrike" kern="1200" cap="none" spc="0" normalizeH="0" baseline="0" noProof="0" dirty="0" smtClean="0">
                <a:ln>
                  <a:noFill/>
                </a:ln>
                <a:solidFill>
                  <a:schemeClr val="tx1"/>
                </a:solidFill>
                <a:effectLst/>
                <a:uLnTx/>
                <a:uFillTx/>
                <a:latin typeface="Comic Sans MS" pitchFamily="66" charset="0"/>
                <a:ea typeface="+mj-ea"/>
                <a:cs typeface="+mj-cs"/>
              </a:rPr>
              <a:t>These are</a:t>
            </a:r>
            <a:r>
              <a:rPr kumimoji="0" lang="en-GB" sz="4400" b="0" i="0" u="none" strike="noStrike" kern="1200" cap="none" spc="0" normalizeH="0" noProof="0" dirty="0" smtClean="0">
                <a:ln>
                  <a:noFill/>
                </a:ln>
                <a:solidFill>
                  <a:schemeClr val="tx1"/>
                </a:solidFill>
                <a:effectLst/>
                <a:uLnTx/>
                <a:uFillTx/>
                <a:latin typeface="Comic Sans MS" pitchFamily="66" charset="0"/>
                <a:ea typeface="+mj-ea"/>
                <a:cs typeface="+mj-cs"/>
              </a:rPr>
              <a:t> ideas we will be learning about in class and in assemblies.</a:t>
            </a:r>
            <a:endParaRPr kumimoji="0" lang="en-GB" sz="4400" b="0" i="0" u="none" strike="noStrike" kern="1200" cap="none" spc="0" normalizeH="0" baseline="0" noProof="0" dirty="0">
              <a:ln>
                <a:noFill/>
              </a:ln>
              <a:solidFill>
                <a:schemeClr val="tx1"/>
              </a:solidFill>
              <a:effectLst/>
              <a:uLnTx/>
              <a:uFillTx/>
              <a:latin typeface="Comic Sans MS" pitchFamily="66" charset="0"/>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TotalTime>
  <Words>1063</Words>
  <Application>Microsoft Office PowerPoint</Application>
  <PresentationFormat>On-screen Show (4:3)</PresentationFormat>
  <Paragraphs>100</Paragraphs>
  <Slides>20</Slides>
  <Notes>10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Put your hand up if........</vt:lpstr>
      <vt:lpstr>All these things help make up your identity </vt:lpstr>
      <vt:lpstr>So what else makes up your personal identity?</vt:lpstr>
      <vt:lpstr>PowerPoint Presentation</vt:lpstr>
      <vt:lpstr>Honesty</vt:lpstr>
      <vt:lpstr>PowerPoint Presentation</vt:lpstr>
      <vt:lpstr>We are going to be learning about British values </vt:lpstr>
      <vt:lpstr>We are going to be learning about British values </vt:lpstr>
      <vt:lpstr>We are going to be learning about British values </vt:lpstr>
      <vt:lpstr>We are going to be learning about British values </vt:lpstr>
      <vt:lpstr>We are going to be learning about British values </vt:lpstr>
      <vt:lpstr>We are going to be learning about British values </vt:lpstr>
      <vt:lpstr>Let’s look at that list of  British Values again:</vt:lpstr>
      <vt:lpstr>PowerPoint Presentation</vt:lpstr>
      <vt:lpstr>Reflection – Think Carefully ....</vt:lpstr>
      <vt:lpstr>Think about.....</vt:lpstr>
      <vt:lpstr>Please bow heads to help you to reflect on the messages in today’s assembly.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Philippa</dc:creator>
  <cp:lastModifiedBy>ADMIN2</cp:lastModifiedBy>
  <cp:revision>86</cp:revision>
  <cp:lastPrinted>2015-03-02T09:46:08Z</cp:lastPrinted>
  <dcterms:created xsi:type="dcterms:W3CDTF">2014-10-13T08:30:34Z</dcterms:created>
  <dcterms:modified xsi:type="dcterms:W3CDTF">2017-09-25T14:39:24Z</dcterms:modified>
</cp:coreProperties>
</file>